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sldIdLst>
    <p:sldId id="518" r:id="rId12"/>
    <p:sldId id="471" r:id="rId14"/>
    <p:sldId id="353" r:id="rId15"/>
    <p:sldId id="595" r:id="rId16"/>
    <p:sldId id="602" r:id="rId17"/>
    <p:sldId id="600" r:id="rId18"/>
    <p:sldId id="596" r:id="rId19"/>
    <p:sldId id="598" r:id="rId20"/>
    <p:sldId id="599" r:id="rId21"/>
    <p:sldId id="601" r:id="rId22"/>
    <p:sldId id="597" r:id="rId23"/>
    <p:sldId id="635" r:id="rId24"/>
    <p:sldId id="630" r:id="rId25"/>
    <p:sldId id="631" r:id="rId26"/>
    <p:sldId id="632" r:id="rId27"/>
    <p:sldId id="633" r:id="rId28"/>
    <p:sldId id="634" r:id="rId29"/>
    <p:sldId id="615" r:id="rId30"/>
  </p:sldIdLst>
  <p:sldSz cx="12190095" cy="6859270"/>
  <p:notesSz cx="6858000" cy="9144000"/>
  <p:embeddedFontLst>
    <p:embeddedFont>
      <p:font typeface="微软雅黑" pitchFamily="34" charset="-122"/>
      <p:regular r:id="rId34"/>
      <p:bold r:id="rId35"/>
    </p:embeddedFont>
    <p:embeddedFont>
      <p:font typeface="黑体" pitchFamily="49" charset="-122"/>
      <p:regular r:id="rId36"/>
    </p:embeddedFont>
    <p:embeddedFont>
      <p:font typeface="Calibri" pitchFamily="34" charset="0"/>
      <p:regular r:id="rId37"/>
      <p:bold r:id="rId38"/>
      <p:italic r:id="rId39"/>
      <p:boldItalic r:id="rId40"/>
    </p:embeddedFont>
    <p:embeddedFont>
      <p:font typeface="等线" charset="-122"/>
      <p:regular r:id="rId41"/>
    </p:embeddedFont>
    <p:embeddedFont>
      <p:font typeface="等线 Light" charset="-122"/>
      <p:regular r:id="rId42"/>
    </p:embeddedFont>
    <p:embeddedFont>
      <p:font typeface="Impact" pitchFamily="34" charset="0"/>
      <p:regular r:id="rId4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C0FF"/>
    <a:srgbClr val="377AE7"/>
    <a:srgbClr val="336FAB"/>
    <a:srgbClr val="194584"/>
    <a:srgbClr val="B93E4D"/>
    <a:srgbClr val="434B3B"/>
    <a:srgbClr val="636F57"/>
    <a:srgbClr val="614D20"/>
    <a:srgbClr val="B94040"/>
    <a:srgbClr val="BC1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556" autoAdjust="0"/>
    <p:restoredTop sz="97778" autoAdjust="0"/>
  </p:normalViewPr>
  <p:slideViewPr>
    <p:cSldViewPr snapToGrid="0" showGuides="1">
      <p:cViewPr>
        <p:scale>
          <a:sx n="50" d="100"/>
          <a:sy n="50" d="100"/>
        </p:scale>
        <p:origin x="-1224" y="-420"/>
      </p:cViewPr>
      <p:guideLst>
        <p:guide orient="horz" pos="2160"/>
        <p:guide pos="384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3" Type="http://schemas.openxmlformats.org/officeDocument/2006/relationships/font" Target="fonts/font10.fntdata"/><Relationship Id="rId42" Type="http://schemas.openxmlformats.org/officeDocument/2006/relationships/font" Target="fonts/font9.fntdata"/><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slideMaster" Target="slideMasters/slideMaster3.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hasCustomPrompt="true"/>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hasCustomPrompt="true"/>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hasCustomPrompt="true"/>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1" y="0"/>
            <a:ext cx="12190413" cy="6859588"/>
          </a:xfrm>
          <a:prstGeom prst="rect">
            <a:avLst/>
          </a:prstGeom>
        </p:spPr>
      </p:pic>
      <p:sp>
        <p:nvSpPr>
          <p:cNvPr id="4" name="Date Placeholder 3"/>
          <p:cNvSpPr>
            <a:spLocks noGrp="true"/>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true"/>
        </p:nvSpPr>
        <p:spPr>
          <a:xfrm>
            <a:off x="-8905" y="0"/>
            <a:ext cx="12202286" cy="6859588"/>
          </a:xfrm>
          <a:prstGeom prst="rect">
            <a:avLst/>
          </a:prstGeom>
          <a:gradFill flip="none" rotWithShape="true">
            <a:gsLst>
              <a:gs pos="0">
                <a:srgbClr val="77458B"/>
              </a:gs>
              <a:gs pos="100000">
                <a:srgbClr val="4F2D5D"/>
              </a:gs>
            </a:gsLst>
            <a:lin ang="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true"/>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1" y="0"/>
            <a:ext cx="12190413" cy="6859588"/>
          </a:xfrm>
          <a:prstGeom prst="rect">
            <a:avLst/>
          </a:prstGeom>
        </p:spPr>
      </p:pic>
      <p:sp>
        <p:nvSpPr>
          <p:cNvPr id="4" name="Date Placeholder 3"/>
          <p:cNvSpPr>
            <a:spLocks noGrp="true"/>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true"/>
        </p:nvSpPr>
        <p:spPr>
          <a:xfrm>
            <a:off x="-8905" y="0"/>
            <a:ext cx="12202286" cy="6859588"/>
          </a:xfrm>
          <a:prstGeom prst="rect">
            <a:avLst/>
          </a:prstGeom>
          <a:gradFill flip="none" rotWithShape="true">
            <a:gsLst>
              <a:gs pos="0">
                <a:srgbClr val="77458B"/>
              </a:gs>
              <a:gs pos="100000">
                <a:srgbClr val="4F2D5D"/>
              </a:gs>
            </a:gsLst>
            <a:lin ang="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true"/>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1" y="0"/>
            <a:ext cx="12190413" cy="6859588"/>
          </a:xfrm>
          <a:prstGeom prst="rect">
            <a:avLst/>
          </a:prstGeom>
        </p:spPr>
      </p:pic>
      <p:sp>
        <p:nvSpPr>
          <p:cNvPr id="4" name="Date Placeholder 3"/>
          <p:cNvSpPr>
            <a:spLocks noGrp="true"/>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hasCustomPrompt="true"/>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true"/>
        </p:nvSpPr>
        <p:spPr>
          <a:xfrm>
            <a:off x="-8905" y="0"/>
            <a:ext cx="12202286" cy="6859588"/>
          </a:xfrm>
          <a:prstGeom prst="rect">
            <a:avLst/>
          </a:prstGeom>
          <a:gradFill flip="none" rotWithShape="true">
            <a:gsLst>
              <a:gs pos="0">
                <a:srgbClr val="77458B"/>
              </a:gs>
              <a:gs pos="100000">
                <a:srgbClr val="4F2D5D"/>
              </a:gs>
            </a:gsLst>
            <a:lin ang="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true"/>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1" y="0"/>
            <a:ext cx="12190413" cy="6859588"/>
          </a:xfrm>
          <a:prstGeom prst="rect">
            <a:avLst/>
          </a:prstGeom>
        </p:spPr>
      </p:pic>
      <p:sp>
        <p:nvSpPr>
          <p:cNvPr id="4" name="Date Placeholder 3"/>
          <p:cNvSpPr>
            <a:spLocks noGrp="true"/>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true"/>
        </p:nvSpPr>
        <p:spPr>
          <a:xfrm>
            <a:off x="-8905" y="0"/>
            <a:ext cx="12202286" cy="6859588"/>
          </a:xfrm>
          <a:prstGeom prst="rect">
            <a:avLst/>
          </a:prstGeom>
          <a:gradFill flip="none" rotWithShape="true">
            <a:gsLst>
              <a:gs pos="0">
                <a:srgbClr val="77458B"/>
              </a:gs>
              <a:gs pos="100000">
                <a:srgbClr val="4F2D5D"/>
              </a:gs>
            </a:gsLst>
            <a:lin ang="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true"/>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1" y="0"/>
            <a:ext cx="12190413" cy="6859588"/>
          </a:xfrm>
          <a:prstGeom prst="rect">
            <a:avLst/>
          </a:prstGeom>
        </p:spPr>
      </p:pic>
      <p:sp>
        <p:nvSpPr>
          <p:cNvPr id="4" name="Date Placeholder 3"/>
          <p:cNvSpPr>
            <a:spLocks noGrp="true"/>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true"/>
        </p:nvSpPr>
        <p:spPr>
          <a:xfrm>
            <a:off x="-8905" y="0"/>
            <a:ext cx="12202286" cy="6859588"/>
          </a:xfrm>
          <a:prstGeom prst="rect">
            <a:avLst/>
          </a:prstGeom>
          <a:gradFill flip="none" rotWithShape="true">
            <a:gsLst>
              <a:gs pos="0">
                <a:srgbClr val="77458B"/>
              </a:gs>
              <a:gs pos="100000">
                <a:srgbClr val="4F2D5D"/>
              </a:gs>
            </a:gsLst>
            <a:lin ang="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true"/>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1" y="0"/>
            <a:ext cx="12190413" cy="6859588"/>
          </a:xfrm>
          <a:prstGeom prst="rect">
            <a:avLst/>
          </a:prstGeom>
        </p:spPr>
      </p:pic>
      <p:sp>
        <p:nvSpPr>
          <p:cNvPr id="4" name="Date Placeholder 3"/>
          <p:cNvSpPr>
            <a:spLocks noGrp="true"/>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true"/>
        </p:nvSpPr>
        <p:spPr>
          <a:xfrm>
            <a:off x="-8905" y="0"/>
            <a:ext cx="12202286" cy="6859588"/>
          </a:xfrm>
          <a:prstGeom prst="rect">
            <a:avLst/>
          </a:prstGeom>
          <a:gradFill flip="none" rotWithShape="true">
            <a:gsLst>
              <a:gs pos="0">
                <a:srgbClr val="77458B"/>
              </a:gs>
              <a:gs pos="100000">
                <a:srgbClr val="4F2D5D"/>
              </a:gs>
            </a:gsLst>
            <a:lin ang="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true"/>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true"/>
          </p:cNvSpPr>
          <p:nvPr>
            <p:ph type="body" idx="1" hasCustomPrompt="true"/>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1" y="0"/>
            <a:ext cx="12190413" cy="6859588"/>
          </a:xfrm>
          <a:prstGeom prst="rect">
            <a:avLst/>
          </a:prstGeom>
        </p:spPr>
      </p:pic>
      <p:sp>
        <p:nvSpPr>
          <p:cNvPr id="4" name="Date Placeholder 3"/>
          <p:cNvSpPr>
            <a:spLocks noGrp="true"/>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true"/>
        </p:nvSpPr>
        <p:spPr>
          <a:xfrm>
            <a:off x="-8905" y="0"/>
            <a:ext cx="12202286" cy="6859588"/>
          </a:xfrm>
          <a:prstGeom prst="rect">
            <a:avLst/>
          </a:prstGeom>
          <a:gradFill flip="none" rotWithShape="true">
            <a:gsLst>
              <a:gs pos="0">
                <a:srgbClr val="77458B"/>
              </a:gs>
              <a:gs pos="100000">
                <a:srgbClr val="4F2D5D"/>
              </a:gs>
            </a:gsLst>
            <a:lin ang="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true"/>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1" y="0"/>
            <a:ext cx="12190413" cy="6859588"/>
          </a:xfrm>
          <a:prstGeom prst="rect">
            <a:avLst/>
          </a:prstGeom>
        </p:spPr>
      </p:pic>
      <p:sp>
        <p:nvSpPr>
          <p:cNvPr id="4" name="Date Placeholder 3"/>
          <p:cNvSpPr>
            <a:spLocks noGrp="true"/>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true"/>
        </p:nvSpPr>
        <p:spPr>
          <a:xfrm>
            <a:off x="-8905" y="0"/>
            <a:ext cx="12202286" cy="6859588"/>
          </a:xfrm>
          <a:prstGeom prst="rect">
            <a:avLst/>
          </a:prstGeom>
          <a:gradFill flip="none" rotWithShape="true">
            <a:gsLst>
              <a:gs pos="0">
                <a:srgbClr val="77458B"/>
              </a:gs>
              <a:gs pos="100000">
                <a:srgbClr val="4F2D5D"/>
              </a:gs>
            </a:gsLst>
            <a:lin ang="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true"/>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true"/>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true"/>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true"/>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true"/>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a:t>Click to edit Master title style</a:t>
            </a:r>
            <a:endParaRPr lang="en-US"/>
          </a:p>
        </p:txBody>
      </p:sp>
      <p:sp>
        <p:nvSpPr>
          <p:cNvPr id="3" name="Content Placeholder 2"/>
          <p:cNvSpPr>
            <a:spLocks noGrp="true"/>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true"/>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true"/>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true"/>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true"/>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true"/>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true"/>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a:t>Click to edit Master title style</a:t>
            </a:r>
            <a:endParaRPr lang="en-US"/>
          </a:p>
        </p:txBody>
      </p:sp>
      <p:sp>
        <p:nvSpPr>
          <p:cNvPr id="3" name="Content Placeholder 2"/>
          <p:cNvSpPr>
            <a:spLocks noGrp="true"/>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true"/>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true"/>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true"/>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true"/>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hasCustomPrompt="true"/>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true"/>
          </p:cNvSpPr>
          <p:nvPr>
            <p:ph sz="half" idx="2" hasCustomPrompt="true"/>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lvl1pPr>
              <a:defRPr/>
            </a:lvl1pPr>
          </a:lstStyle>
          <a:p>
            <a:r>
              <a:rPr lang="en-US"/>
              <a:t>Click to edit Master title style</a:t>
            </a:r>
            <a:endParaRPr lang="en-US"/>
          </a:p>
        </p:txBody>
      </p:sp>
      <p:sp>
        <p:nvSpPr>
          <p:cNvPr id="3" name="Text Placeholder 2"/>
          <p:cNvSpPr>
            <a:spLocks noGrp="true"/>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true"/>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true"/>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true"/>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true"/>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true"/>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true"/>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a:t>Click to edit Master title style</a:t>
            </a:r>
            <a:endParaRPr lang="en-US"/>
          </a:p>
        </p:txBody>
      </p:sp>
      <p:sp>
        <p:nvSpPr>
          <p:cNvPr id="3" name="Date Placeholder 2"/>
          <p:cNvSpPr>
            <a:spLocks noGrp="true"/>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true"/>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true"/>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true"/>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itchFamily="2" charset="-122"/>
              <a:cs typeface="+mn-cs"/>
            </a:endParaRPr>
          </a:p>
        </p:txBody>
      </p:sp>
      <p:sp>
        <p:nvSpPr>
          <p:cNvPr id="6" name="圆角矩形 5"/>
          <p:cNvSpPr/>
          <p:nvPr userDrawn="true"/>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itchFamily="2" charset="-122"/>
              <a:cs typeface="+mn-cs"/>
            </a:endParaRPr>
          </a:p>
        </p:txBody>
      </p:sp>
      <p:sp>
        <p:nvSpPr>
          <p:cNvPr id="7" name="日期占位符 6"/>
          <p:cNvSpPr>
            <a:spLocks noGrp="true"/>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true"/>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true">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true"/>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true"/>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true"/>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true"/>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true"/>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true"/>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true"/>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true"/>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true"/>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true"/>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true"/>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true"/>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a:t>Click to edit Master title style</a:t>
            </a:r>
            <a:endParaRPr lang="en-US"/>
          </a:p>
        </p:txBody>
      </p:sp>
      <p:sp>
        <p:nvSpPr>
          <p:cNvPr id="3" name="Vertical Text Placeholder 2"/>
          <p:cNvSpPr>
            <a:spLocks noGrp="true"/>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true"/>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true"/>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true"/>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true"/>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true"/>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true"/>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4" name="日期占位符 3"/>
          <p:cNvSpPr>
            <a:spLocks noGrp="true"/>
          </p:cNvSpPr>
          <p:nvPr>
            <p:ph type="dt" sz="half" idx="10"/>
          </p:nvPr>
        </p:nvSpPr>
        <p:spPr/>
        <p:txBody>
          <a:bodyPr/>
          <a:lstStyle/>
          <a:p>
            <a:fld id="{0EA18919-7997-4F45-BBDD-CC828FFAFB6F}"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98595E2E-4E0A-42CF-9CDB-06D45C98A5E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true"/>
          </p:cNvSpPr>
          <p:nvPr>
            <p:ph type="body" idx="1" hasCustomPrompt="true"/>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true"/>
          </p:cNvSpPr>
          <p:nvPr>
            <p:ph sz="half" idx="2" hasCustomPrompt="true"/>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true"/>
          </p:cNvSpPr>
          <p:nvPr>
            <p:ph type="body" sz="quarter" idx="3" hasCustomPrompt="true"/>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true"/>
          </p:cNvSpPr>
          <p:nvPr>
            <p:ph sz="quarter" idx="4" hasCustomPrompt="true"/>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sp>
        <p:nvSpPr>
          <p:cNvPr id="3" name="文本占位符 7"/>
          <p:cNvSpPr>
            <a:spLocks noGrp="true"/>
          </p:cNvSpPr>
          <p:nvPr>
            <p:ph type="body" sz="quarter" idx="10" hasCustomPrompt="true"/>
          </p:nvPr>
        </p:nvSpPr>
        <p:spPr>
          <a:xfrm>
            <a:off x="3850139" y="431264"/>
            <a:ext cx="4490135" cy="533735"/>
          </a:xfrm>
          <a:prstGeom prst="rect">
            <a:avLst/>
          </a:prstGeom>
        </p:spPr>
        <p:txBody>
          <a:bodyPr/>
          <a:lstStyle>
            <a:lvl1pPr marL="0" indent="0" algn="ctr">
              <a:lnSpc>
                <a:spcPct val="100000"/>
              </a:lnSpc>
              <a:spcBef>
                <a:spcPts val="0"/>
              </a:spcBef>
              <a:buNone/>
              <a:defRPr sz="3200">
                <a:solidFill>
                  <a:schemeClr val="bg1"/>
                </a:solidFill>
                <a:effectLst>
                  <a:outerShdw blurRad="38100" dist="38100" dir="2700000" algn="tl">
                    <a:srgbClr val="000000">
                      <a:alpha val="43137"/>
                    </a:srgbClr>
                  </a:outerShdw>
                </a:effectLst>
                <a:latin typeface="+mj-ea"/>
                <a:ea typeface="+mj-ea"/>
              </a:defRPr>
            </a:lvl1pPr>
          </a:lstStyle>
          <a:p>
            <a:pPr lvl="0"/>
            <a:r>
              <a:rPr lang="zh-CN" altLang="en-US" dirty="0"/>
              <a:t>请在此处添加标题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37"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outVertical)">
                      <p:cBhvr>
                        <p:cTn dur="750"/>
                        <p:tgtEl>
                          <p:spTgt spid="3"/>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内页">
    <p:spTree>
      <p:nvGrpSpPr>
        <p:cNvPr id="1" name=""/>
        <p:cNvGrpSpPr/>
        <p:nvPr/>
      </p:nvGrpSpPr>
      <p:grpSpPr>
        <a:xfrm>
          <a:off x="0" y="0"/>
          <a:ext cx="0" cy="0"/>
          <a:chOff x="0" y="0"/>
          <a:chExt cx="0" cy="0"/>
        </a:xfrm>
      </p:grpSpPr>
      <p:sp>
        <p:nvSpPr>
          <p:cNvPr id="3" name="文本占位符 7"/>
          <p:cNvSpPr>
            <a:spLocks noGrp="true"/>
          </p:cNvSpPr>
          <p:nvPr>
            <p:ph type="body" sz="quarter" idx="10" hasCustomPrompt="true"/>
          </p:nvPr>
        </p:nvSpPr>
        <p:spPr>
          <a:xfrm>
            <a:off x="3850139" y="431264"/>
            <a:ext cx="4490135" cy="533735"/>
          </a:xfrm>
          <a:prstGeom prst="rect">
            <a:avLst/>
          </a:prstGeom>
        </p:spPr>
        <p:txBody>
          <a:bodyPr/>
          <a:lstStyle>
            <a:lvl1pPr marL="0" indent="0" algn="ctr">
              <a:lnSpc>
                <a:spcPct val="100000"/>
              </a:lnSpc>
              <a:spcBef>
                <a:spcPts val="0"/>
              </a:spcBef>
              <a:buNone/>
              <a:defRPr sz="3200">
                <a:solidFill>
                  <a:schemeClr val="bg1"/>
                </a:solidFill>
                <a:effectLst>
                  <a:outerShdw blurRad="38100" dist="38100" dir="2700000" algn="tl">
                    <a:srgbClr val="000000">
                      <a:alpha val="43137"/>
                    </a:srgbClr>
                  </a:outerShdw>
                </a:effectLst>
                <a:latin typeface="+mj-ea"/>
                <a:ea typeface="+mj-ea"/>
              </a:defRPr>
            </a:lvl1pPr>
          </a:lstStyle>
          <a:p>
            <a:pPr lvl="0"/>
            <a:r>
              <a:rPr lang="zh-CN" altLang="en-US" dirty="0"/>
              <a:t>请在此处添加标题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37"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outVertical)">
                      <p:cBhvr>
                        <p:cTn dur="750"/>
                        <p:tgtEl>
                          <p:spTgt spid="3"/>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内页">
    <p:spTree>
      <p:nvGrpSpPr>
        <p:cNvPr id="1" name=""/>
        <p:cNvGrpSpPr/>
        <p:nvPr/>
      </p:nvGrpSpPr>
      <p:grpSpPr>
        <a:xfrm>
          <a:off x="0" y="0"/>
          <a:ext cx="0" cy="0"/>
          <a:chOff x="0" y="0"/>
          <a:chExt cx="0" cy="0"/>
        </a:xfrm>
      </p:grpSpPr>
      <p:sp>
        <p:nvSpPr>
          <p:cNvPr id="3" name="文本占位符 7"/>
          <p:cNvSpPr>
            <a:spLocks noGrp="true"/>
          </p:cNvSpPr>
          <p:nvPr>
            <p:ph type="body" sz="quarter" idx="10" hasCustomPrompt="true"/>
          </p:nvPr>
        </p:nvSpPr>
        <p:spPr>
          <a:xfrm>
            <a:off x="3850139" y="431264"/>
            <a:ext cx="4490135" cy="533735"/>
          </a:xfrm>
          <a:prstGeom prst="rect">
            <a:avLst/>
          </a:prstGeom>
        </p:spPr>
        <p:txBody>
          <a:bodyPr/>
          <a:lstStyle>
            <a:lvl1pPr marL="0" indent="0" algn="ctr">
              <a:lnSpc>
                <a:spcPct val="100000"/>
              </a:lnSpc>
              <a:spcBef>
                <a:spcPts val="0"/>
              </a:spcBef>
              <a:buNone/>
              <a:defRPr sz="3200">
                <a:solidFill>
                  <a:schemeClr val="bg1"/>
                </a:solidFill>
                <a:effectLst>
                  <a:outerShdw blurRad="38100" dist="38100" dir="2700000" algn="tl">
                    <a:srgbClr val="000000">
                      <a:alpha val="43137"/>
                    </a:srgbClr>
                  </a:outerShdw>
                </a:effectLst>
                <a:latin typeface="+mj-ea"/>
                <a:ea typeface="+mj-ea"/>
              </a:defRPr>
            </a:lvl1pPr>
          </a:lstStyle>
          <a:p>
            <a:pPr lvl="0"/>
            <a:r>
              <a:rPr lang="zh-CN" altLang="en-US" dirty="0"/>
              <a:t>请在此处添加标题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37"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outVertical)">
                      <p:cBhvr>
                        <p:cTn dur="75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true"/>
          </p:cNvSpPr>
          <p:nvPr>
            <p:ph idx="1" hasCustomPrompt="true"/>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true"/>
          </p:cNvSpPr>
          <p:nvPr>
            <p:ph type="body" sz="half" idx="2" hasCustomPrompt="true"/>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hasCustomPrompt="true"/>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true"/>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0" Type="http://schemas.openxmlformats.org/officeDocument/2006/relationships/theme" Target="../theme/theme10.xml"/><Relationship Id="rId2" Type="http://schemas.openxmlformats.org/officeDocument/2006/relationships/slideLayout" Target="../slideLayouts/slideLayout37.xml"/><Relationship Id="rId19" Type="http://schemas.openxmlformats.org/officeDocument/2006/relationships/image" Target="../media/image1.jpeg"/><Relationship Id="rId18" Type="http://schemas.openxmlformats.org/officeDocument/2006/relationships/slideLayout" Target="../slideLayouts/slideLayout53.xml"/><Relationship Id="rId17" Type="http://schemas.openxmlformats.org/officeDocument/2006/relationships/slideLayout" Target="../slideLayouts/slideLayout52.xml"/><Relationship Id="rId16" Type="http://schemas.openxmlformats.org/officeDocument/2006/relationships/slideLayout" Target="../slideLayouts/slideLayout51.xml"/><Relationship Id="rId15" Type="http://schemas.openxmlformats.org/officeDocument/2006/relationships/slideLayout" Target="../slideLayouts/slideLayout50.xml"/><Relationship Id="rId14" Type="http://schemas.openxmlformats.org/officeDocument/2006/relationships/slideLayout" Target="../slideLayouts/slideLayout49.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true">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true"/>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true">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true"/>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true"/>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true"/>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true"/>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8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8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true">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true"/>
          </p:cNvPicPr>
          <p:nvPr userDrawn="true"/>
        </p:nvPicPr>
        <p:blipFill>
          <a:blip r:embed="rId5">
            <a:extLst>
              <a:ext uri="{28A0092B-C50C-407E-A947-70E740481C1C}">
                <a14:useLocalDpi xmlns:a14="http://schemas.microsoft.com/office/drawing/2010/main" val="false"/>
              </a:ext>
            </a:extLst>
          </a:blip>
          <a:stretch>
            <a:fillRect/>
          </a:stretch>
        </p:blipFill>
        <p:spPr>
          <a:xfrm>
            <a:off x="1" y="0"/>
            <a:ext cx="12190413" cy="6859588"/>
          </a:xfrm>
          <a:prstGeom prst="rect">
            <a:avLst/>
          </a:prstGeom>
        </p:spPr>
      </p:pic>
      <p:sp>
        <p:nvSpPr>
          <p:cNvPr id="2" name="Title Placeholder 1"/>
          <p:cNvSpPr>
            <a:spLocks noGrp="true"/>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true"/>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true"/>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true">
            <a:gsLst>
              <a:gs pos="100000">
                <a:schemeClr val="bg1">
                  <a:lumMod val="97000"/>
                </a:schemeClr>
              </a:gs>
              <a:gs pos="2000">
                <a:schemeClr val="bg1">
                  <a:lumMod val="83000"/>
                </a:schemeClr>
              </a:gs>
            </a:gsLst>
            <a:lin ang="18900000" scaled="false"/>
            <a:tileRect/>
          </a:gradFill>
          <a:ln w="12700">
            <a:gradFill flip="none" rotWithShape="true">
              <a:gsLst>
                <a:gs pos="0">
                  <a:schemeClr val="bg1"/>
                </a:gs>
                <a:gs pos="100000">
                  <a:schemeClr val="bg1">
                    <a:lumMod val="80000"/>
                  </a:schemeClr>
                </a:gs>
              </a:gsLst>
              <a:lin ang="18900000" scaled="false"/>
              <a:tileRect/>
            </a:gradFill>
          </a:ln>
          <a:effectLst>
            <a:outerShdw blurRad="165100" dist="76200" dir="2700000" algn="tl" rotWithShape="0">
              <a:prstClr val="black">
                <a:alpha val="30000"/>
              </a:prstClr>
            </a:outerShdw>
          </a:effectLst>
        </p:spPr>
        <p:txBody>
          <a:bodyPr vert="horz" wrap="square" lIns="91436" tIns="45718" rIns="91436" bIns="45718"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
        <p:nvSpPr>
          <p:cNvPr id="4" name="Date Placeholder 3"/>
          <p:cNvSpPr>
            <a:spLocks noGrp="true"/>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true"/>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true"/>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8565" rtl="0" eaLnBrk="1" latinLnBrk="0" hangingPunct="1">
        <a:spcBef>
          <a:spcPct val="20000"/>
        </a:spcBef>
        <a:buFont typeface="Arial" panose="0208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8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8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8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8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true">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true"/>
          </p:cNvPicPr>
          <p:nvPr userDrawn="true"/>
        </p:nvPicPr>
        <p:blipFill>
          <a:blip r:embed="rId5">
            <a:extLst>
              <a:ext uri="{28A0092B-C50C-407E-A947-70E740481C1C}">
                <a14:useLocalDpi xmlns:a14="http://schemas.microsoft.com/office/drawing/2010/main" val="false"/>
              </a:ext>
            </a:extLst>
          </a:blip>
          <a:stretch>
            <a:fillRect/>
          </a:stretch>
        </p:blipFill>
        <p:spPr>
          <a:xfrm>
            <a:off x="1" y="0"/>
            <a:ext cx="12190413" cy="6859588"/>
          </a:xfrm>
          <a:prstGeom prst="rect">
            <a:avLst/>
          </a:prstGeom>
        </p:spPr>
      </p:pic>
      <p:sp>
        <p:nvSpPr>
          <p:cNvPr id="2" name="Title Placeholder 1"/>
          <p:cNvSpPr>
            <a:spLocks noGrp="true"/>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true"/>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true"/>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true">
            <a:gsLst>
              <a:gs pos="100000">
                <a:schemeClr val="bg1">
                  <a:lumMod val="97000"/>
                </a:schemeClr>
              </a:gs>
              <a:gs pos="2000">
                <a:schemeClr val="bg1">
                  <a:lumMod val="83000"/>
                </a:schemeClr>
              </a:gs>
            </a:gsLst>
            <a:lin ang="18900000" scaled="false"/>
            <a:tileRect/>
          </a:gradFill>
          <a:ln w="12700">
            <a:gradFill flip="none" rotWithShape="true">
              <a:gsLst>
                <a:gs pos="0">
                  <a:schemeClr val="bg1"/>
                </a:gs>
                <a:gs pos="100000">
                  <a:schemeClr val="bg1">
                    <a:lumMod val="80000"/>
                  </a:schemeClr>
                </a:gs>
              </a:gsLst>
              <a:lin ang="18900000" scaled="false"/>
              <a:tileRect/>
            </a:gradFill>
          </a:ln>
          <a:effectLst>
            <a:outerShdw blurRad="165100" dist="76200" dir="2700000" algn="tl" rotWithShape="0">
              <a:prstClr val="black">
                <a:alpha val="30000"/>
              </a:prstClr>
            </a:outerShdw>
          </a:effectLst>
        </p:spPr>
        <p:txBody>
          <a:bodyPr vert="horz" wrap="square" lIns="91436" tIns="45718" rIns="91436" bIns="45718"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
        <p:nvSpPr>
          <p:cNvPr id="4" name="Date Placeholder 3"/>
          <p:cNvSpPr>
            <a:spLocks noGrp="true"/>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true"/>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true"/>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8565" rtl="0" eaLnBrk="1" latinLnBrk="0" hangingPunct="1">
        <a:spcBef>
          <a:spcPct val="20000"/>
        </a:spcBef>
        <a:buFont typeface="Arial" panose="0208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8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8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8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8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true">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true"/>
          </p:cNvPicPr>
          <p:nvPr userDrawn="true"/>
        </p:nvPicPr>
        <p:blipFill>
          <a:blip r:embed="rId5">
            <a:extLst>
              <a:ext uri="{28A0092B-C50C-407E-A947-70E740481C1C}">
                <a14:useLocalDpi xmlns:a14="http://schemas.microsoft.com/office/drawing/2010/main" val="false"/>
              </a:ext>
            </a:extLst>
          </a:blip>
          <a:stretch>
            <a:fillRect/>
          </a:stretch>
        </p:blipFill>
        <p:spPr>
          <a:xfrm>
            <a:off x="1" y="0"/>
            <a:ext cx="12190413" cy="6859588"/>
          </a:xfrm>
          <a:prstGeom prst="rect">
            <a:avLst/>
          </a:prstGeom>
        </p:spPr>
      </p:pic>
      <p:sp>
        <p:nvSpPr>
          <p:cNvPr id="2" name="Title Placeholder 1"/>
          <p:cNvSpPr>
            <a:spLocks noGrp="true"/>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true"/>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true"/>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true">
            <a:gsLst>
              <a:gs pos="100000">
                <a:schemeClr val="bg1">
                  <a:lumMod val="97000"/>
                </a:schemeClr>
              </a:gs>
              <a:gs pos="2000">
                <a:schemeClr val="bg1">
                  <a:lumMod val="83000"/>
                </a:schemeClr>
              </a:gs>
            </a:gsLst>
            <a:lin ang="18900000" scaled="false"/>
            <a:tileRect/>
          </a:gradFill>
          <a:ln w="12700">
            <a:gradFill flip="none" rotWithShape="true">
              <a:gsLst>
                <a:gs pos="0">
                  <a:schemeClr val="bg1"/>
                </a:gs>
                <a:gs pos="100000">
                  <a:schemeClr val="bg1">
                    <a:lumMod val="80000"/>
                  </a:schemeClr>
                </a:gs>
              </a:gsLst>
              <a:lin ang="18900000" scaled="false"/>
              <a:tileRect/>
            </a:gradFill>
          </a:ln>
          <a:effectLst>
            <a:outerShdw blurRad="165100" dist="76200" dir="2700000" algn="tl" rotWithShape="0">
              <a:prstClr val="black">
                <a:alpha val="30000"/>
              </a:prstClr>
            </a:outerShdw>
          </a:effectLst>
        </p:spPr>
        <p:txBody>
          <a:bodyPr vert="horz" wrap="square" lIns="91436" tIns="45718" rIns="91436" bIns="45718"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
        <p:nvSpPr>
          <p:cNvPr id="4" name="Date Placeholder 3"/>
          <p:cNvSpPr>
            <a:spLocks noGrp="true"/>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true"/>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true"/>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8565" rtl="0" eaLnBrk="1" latinLnBrk="0" hangingPunct="1">
        <a:spcBef>
          <a:spcPct val="20000"/>
        </a:spcBef>
        <a:buFont typeface="Arial" panose="0208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8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8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8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8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true">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true"/>
          </p:cNvPicPr>
          <p:nvPr userDrawn="true"/>
        </p:nvPicPr>
        <p:blipFill>
          <a:blip r:embed="rId5">
            <a:extLst>
              <a:ext uri="{28A0092B-C50C-407E-A947-70E740481C1C}">
                <a14:useLocalDpi xmlns:a14="http://schemas.microsoft.com/office/drawing/2010/main" val="false"/>
              </a:ext>
            </a:extLst>
          </a:blip>
          <a:stretch>
            <a:fillRect/>
          </a:stretch>
        </p:blipFill>
        <p:spPr>
          <a:xfrm>
            <a:off x="1" y="0"/>
            <a:ext cx="12190413" cy="6859588"/>
          </a:xfrm>
          <a:prstGeom prst="rect">
            <a:avLst/>
          </a:prstGeom>
        </p:spPr>
      </p:pic>
      <p:sp>
        <p:nvSpPr>
          <p:cNvPr id="2" name="Title Placeholder 1"/>
          <p:cNvSpPr>
            <a:spLocks noGrp="true"/>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true"/>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true"/>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true">
            <a:gsLst>
              <a:gs pos="100000">
                <a:schemeClr val="bg1">
                  <a:lumMod val="97000"/>
                </a:schemeClr>
              </a:gs>
              <a:gs pos="2000">
                <a:schemeClr val="bg1">
                  <a:lumMod val="83000"/>
                </a:schemeClr>
              </a:gs>
            </a:gsLst>
            <a:lin ang="18900000" scaled="false"/>
            <a:tileRect/>
          </a:gradFill>
          <a:ln w="12700">
            <a:gradFill flip="none" rotWithShape="true">
              <a:gsLst>
                <a:gs pos="0">
                  <a:schemeClr val="bg1"/>
                </a:gs>
                <a:gs pos="100000">
                  <a:schemeClr val="bg1">
                    <a:lumMod val="80000"/>
                  </a:schemeClr>
                </a:gs>
              </a:gsLst>
              <a:lin ang="18900000" scaled="false"/>
              <a:tileRect/>
            </a:gradFill>
          </a:ln>
          <a:effectLst>
            <a:outerShdw blurRad="165100" dist="76200" dir="2700000" algn="tl" rotWithShape="0">
              <a:prstClr val="black">
                <a:alpha val="30000"/>
              </a:prstClr>
            </a:outerShdw>
          </a:effectLst>
        </p:spPr>
        <p:txBody>
          <a:bodyPr vert="horz" wrap="square" lIns="91436" tIns="45718" rIns="91436" bIns="45718"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
        <p:nvSpPr>
          <p:cNvPr id="4" name="Date Placeholder 3"/>
          <p:cNvSpPr>
            <a:spLocks noGrp="true"/>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true"/>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true"/>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8565" rtl="0" eaLnBrk="1" latinLnBrk="0" hangingPunct="1">
        <a:spcBef>
          <a:spcPct val="20000"/>
        </a:spcBef>
        <a:buFont typeface="Arial" panose="0208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8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8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8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8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true">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true"/>
          </p:cNvPicPr>
          <p:nvPr userDrawn="true"/>
        </p:nvPicPr>
        <p:blipFill>
          <a:blip r:embed="rId5">
            <a:extLst>
              <a:ext uri="{28A0092B-C50C-407E-A947-70E740481C1C}">
                <a14:useLocalDpi xmlns:a14="http://schemas.microsoft.com/office/drawing/2010/main" val="false"/>
              </a:ext>
            </a:extLst>
          </a:blip>
          <a:stretch>
            <a:fillRect/>
          </a:stretch>
        </p:blipFill>
        <p:spPr>
          <a:xfrm>
            <a:off x="1" y="0"/>
            <a:ext cx="12190413" cy="6859588"/>
          </a:xfrm>
          <a:prstGeom prst="rect">
            <a:avLst/>
          </a:prstGeom>
        </p:spPr>
      </p:pic>
      <p:sp>
        <p:nvSpPr>
          <p:cNvPr id="2" name="Title Placeholder 1"/>
          <p:cNvSpPr>
            <a:spLocks noGrp="true"/>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true"/>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true"/>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true">
            <a:gsLst>
              <a:gs pos="100000">
                <a:schemeClr val="bg1">
                  <a:lumMod val="97000"/>
                </a:schemeClr>
              </a:gs>
              <a:gs pos="2000">
                <a:schemeClr val="bg1">
                  <a:lumMod val="83000"/>
                </a:schemeClr>
              </a:gs>
            </a:gsLst>
            <a:lin ang="18900000" scaled="false"/>
            <a:tileRect/>
          </a:gradFill>
          <a:ln w="12700">
            <a:gradFill flip="none" rotWithShape="true">
              <a:gsLst>
                <a:gs pos="0">
                  <a:schemeClr val="bg1"/>
                </a:gs>
                <a:gs pos="100000">
                  <a:schemeClr val="bg1">
                    <a:lumMod val="80000"/>
                  </a:schemeClr>
                </a:gs>
              </a:gsLst>
              <a:lin ang="18900000" scaled="false"/>
              <a:tileRect/>
            </a:gradFill>
          </a:ln>
          <a:effectLst>
            <a:outerShdw blurRad="165100" dist="76200" dir="2700000" algn="tl" rotWithShape="0">
              <a:prstClr val="black">
                <a:alpha val="30000"/>
              </a:prstClr>
            </a:outerShdw>
          </a:effectLst>
        </p:spPr>
        <p:txBody>
          <a:bodyPr vert="horz" wrap="square" lIns="91436" tIns="45718" rIns="91436" bIns="45718"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
        <p:nvSpPr>
          <p:cNvPr id="4" name="Date Placeholder 3"/>
          <p:cNvSpPr>
            <a:spLocks noGrp="true"/>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true"/>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true"/>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8565" rtl="0" eaLnBrk="1" latinLnBrk="0" hangingPunct="1">
        <a:spcBef>
          <a:spcPct val="20000"/>
        </a:spcBef>
        <a:buFont typeface="Arial" panose="0208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8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8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8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8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true">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true"/>
          </p:cNvPicPr>
          <p:nvPr userDrawn="true"/>
        </p:nvPicPr>
        <p:blipFill>
          <a:blip r:embed="rId5">
            <a:extLst>
              <a:ext uri="{28A0092B-C50C-407E-A947-70E740481C1C}">
                <a14:useLocalDpi xmlns:a14="http://schemas.microsoft.com/office/drawing/2010/main" val="false"/>
              </a:ext>
            </a:extLst>
          </a:blip>
          <a:stretch>
            <a:fillRect/>
          </a:stretch>
        </p:blipFill>
        <p:spPr>
          <a:xfrm>
            <a:off x="1" y="0"/>
            <a:ext cx="12190413" cy="6859588"/>
          </a:xfrm>
          <a:prstGeom prst="rect">
            <a:avLst/>
          </a:prstGeom>
        </p:spPr>
      </p:pic>
      <p:sp>
        <p:nvSpPr>
          <p:cNvPr id="2" name="Title Placeholder 1"/>
          <p:cNvSpPr>
            <a:spLocks noGrp="true"/>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true"/>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true"/>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true">
            <a:gsLst>
              <a:gs pos="100000">
                <a:schemeClr val="bg1">
                  <a:lumMod val="97000"/>
                </a:schemeClr>
              </a:gs>
              <a:gs pos="2000">
                <a:schemeClr val="bg1">
                  <a:lumMod val="83000"/>
                </a:schemeClr>
              </a:gs>
            </a:gsLst>
            <a:lin ang="18900000" scaled="false"/>
            <a:tileRect/>
          </a:gradFill>
          <a:ln w="12700">
            <a:gradFill flip="none" rotWithShape="true">
              <a:gsLst>
                <a:gs pos="0">
                  <a:schemeClr val="bg1"/>
                </a:gs>
                <a:gs pos="100000">
                  <a:schemeClr val="bg1">
                    <a:lumMod val="80000"/>
                  </a:schemeClr>
                </a:gs>
              </a:gsLst>
              <a:lin ang="18900000" scaled="false"/>
              <a:tileRect/>
            </a:gradFill>
          </a:ln>
          <a:effectLst>
            <a:outerShdw blurRad="165100" dist="76200" dir="2700000" algn="tl" rotWithShape="0">
              <a:prstClr val="black">
                <a:alpha val="30000"/>
              </a:prstClr>
            </a:outerShdw>
          </a:effectLst>
        </p:spPr>
        <p:txBody>
          <a:bodyPr vert="horz" wrap="square" lIns="91436" tIns="45718" rIns="91436" bIns="45718"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
        <p:nvSpPr>
          <p:cNvPr id="4" name="Date Placeholder 3"/>
          <p:cNvSpPr>
            <a:spLocks noGrp="true"/>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true"/>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true"/>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8565" rtl="0" eaLnBrk="1" latinLnBrk="0" hangingPunct="1">
        <a:spcBef>
          <a:spcPct val="20000"/>
        </a:spcBef>
        <a:buFont typeface="Arial" panose="0208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8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8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8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8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true">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true"/>
          </p:cNvPicPr>
          <p:nvPr userDrawn="true"/>
        </p:nvPicPr>
        <p:blipFill>
          <a:blip r:embed="rId5">
            <a:extLst>
              <a:ext uri="{28A0092B-C50C-407E-A947-70E740481C1C}">
                <a14:useLocalDpi xmlns:a14="http://schemas.microsoft.com/office/drawing/2010/main" val="false"/>
              </a:ext>
            </a:extLst>
          </a:blip>
          <a:stretch>
            <a:fillRect/>
          </a:stretch>
        </p:blipFill>
        <p:spPr>
          <a:xfrm>
            <a:off x="1" y="0"/>
            <a:ext cx="12190413" cy="6859588"/>
          </a:xfrm>
          <a:prstGeom prst="rect">
            <a:avLst/>
          </a:prstGeom>
        </p:spPr>
      </p:pic>
      <p:sp>
        <p:nvSpPr>
          <p:cNvPr id="2" name="Title Placeholder 1"/>
          <p:cNvSpPr>
            <a:spLocks noGrp="true"/>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true"/>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true"/>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true">
            <a:gsLst>
              <a:gs pos="100000">
                <a:schemeClr val="bg1">
                  <a:lumMod val="97000"/>
                </a:schemeClr>
              </a:gs>
              <a:gs pos="2000">
                <a:schemeClr val="bg1">
                  <a:lumMod val="83000"/>
                </a:schemeClr>
              </a:gs>
            </a:gsLst>
            <a:lin ang="18900000" scaled="false"/>
            <a:tileRect/>
          </a:gradFill>
          <a:ln w="12700">
            <a:gradFill flip="none" rotWithShape="true">
              <a:gsLst>
                <a:gs pos="0">
                  <a:schemeClr val="bg1"/>
                </a:gs>
                <a:gs pos="100000">
                  <a:schemeClr val="bg1">
                    <a:lumMod val="80000"/>
                  </a:schemeClr>
                </a:gs>
              </a:gsLst>
              <a:lin ang="18900000" scaled="false"/>
              <a:tileRect/>
            </a:gradFill>
          </a:ln>
          <a:effectLst>
            <a:outerShdw blurRad="165100" dist="76200" dir="2700000" algn="tl" rotWithShape="0">
              <a:prstClr val="black">
                <a:alpha val="30000"/>
              </a:prstClr>
            </a:outerShdw>
          </a:effectLst>
        </p:spPr>
        <p:txBody>
          <a:bodyPr vert="horz" wrap="square" lIns="91436" tIns="45718" rIns="91436" bIns="45718"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
        <p:nvSpPr>
          <p:cNvPr id="4" name="Date Placeholder 3"/>
          <p:cNvSpPr>
            <a:spLocks noGrp="true"/>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true"/>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true"/>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8565" rtl="0" eaLnBrk="1" latinLnBrk="0" hangingPunct="1">
        <a:spcBef>
          <a:spcPct val="20000"/>
        </a:spcBef>
        <a:buFont typeface="Arial" panose="0208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8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8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8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8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true">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true"/>
          </p:cNvPicPr>
          <p:nvPr userDrawn="true"/>
        </p:nvPicPr>
        <p:blipFill>
          <a:blip r:embed="rId5">
            <a:extLst>
              <a:ext uri="{28A0092B-C50C-407E-A947-70E740481C1C}">
                <a14:useLocalDpi xmlns:a14="http://schemas.microsoft.com/office/drawing/2010/main" val="false"/>
              </a:ext>
            </a:extLst>
          </a:blip>
          <a:stretch>
            <a:fillRect/>
          </a:stretch>
        </p:blipFill>
        <p:spPr>
          <a:xfrm>
            <a:off x="1" y="0"/>
            <a:ext cx="12190413" cy="6859588"/>
          </a:xfrm>
          <a:prstGeom prst="rect">
            <a:avLst/>
          </a:prstGeom>
        </p:spPr>
      </p:pic>
      <p:sp>
        <p:nvSpPr>
          <p:cNvPr id="2" name="Title Placeholder 1"/>
          <p:cNvSpPr>
            <a:spLocks noGrp="true"/>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true"/>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true"/>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true">
            <a:gsLst>
              <a:gs pos="100000">
                <a:schemeClr val="bg1">
                  <a:lumMod val="97000"/>
                </a:schemeClr>
              </a:gs>
              <a:gs pos="2000">
                <a:schemeClr val="bg1">
                  <a:lumMod val="83000"/>
                </a:schemeClr>
              </a:gs>
            </a:gsLst>
            <a:lin ang="18900000" scaled="false"/>
            <a:tileRect/>
          </a:gradFill>
          <a:ln w="12700">
            <a:gradFill flip="none" rotWithShape="true">
              <a:gsLst>
                <a:gs pos="0">
                  <a:schemeClr val="bg1"/>
                </a:gs>
                <a:gs pos="100000">
                  <a:schemeClr val="bg1">
                    <a:lumMod val="80000"/>
                  </a:schemeClr>
                </a:gs>
              </a:gsLst>
              <a:lin ang="18900000" scaled="false"/>
              <a:tileRect/>
            </a:gradFill>
          </a:ln>
          <a:effectLst>
            <a:outerShdw blurRad="165100" dist="76200" dir="2700000" algn="tl" rotWithShape="0">
              <a:prstClr val="black">
                <a:alpha val="30000"/>
              </a:prstClr>
            </a:outerShdw>
          </a:effectLst>
        </p:spPr>
        <p:txBody>
          <a:bodyPr vert="horz" wrap="square" lIns="91436" tIns="45718" rIns="91436" bIns="45718"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
        <p:nvSpPr>
          <p:cNvPr id="4" name="Date Placeholder 3"/>
          <p:cNvSpPr>
            <a:spLocks noGrp="true"/>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true"/>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true"/>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true"/>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8565" rtl="0" eaLnBrk="1" latinLnBrk="0" hangingPunct="1">
        <a:spcBef>
          <a:spcPct val="20000"/>
        </a:spcBef>
        <a:buFont typeface="Arial" panose="0208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8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8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8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8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8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3.xml"/><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3.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3.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3390900" y="4577410"/>
            <a:ext cx="5393343" cy="1213789"/>
            <a:chOff x="6469017" y="3998654"/>
            <a:chExt cx="5386592" cy="345312"/>
          </a:xfrm>
        </p:grpSpPr>
        <p:cxnSp>
          <p:nvCxnSpPr>
            <p:cNvPr id="48" name="直接连接符 47"/>
            <p:cNvCxnSpPr>
              <a:endCxn id="49" idx="1"/>
            </p:cNvCxnSpPr>
            <p:nvPr/>
          </p:nvCxnSpPr>
          <p:spPr>
            <a:xfrm>
              <a:off x="6469017" y="4171310"/>
              <a:ext cx="11971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圆角矩形 45"/>
            <p:cNvSpPr/>
            <p:nvPr/>
          </p:nvSpPr>
          <p:spPr>
            <a:xfrm>
              <a:off x="7666189" y="3998654"/>
              <a:ext cx="3107807" cy="345312"/>
            </a:xfrm>
            <a:prstGeom prst="roundRect">
              <a:avLst/>
            </a:prstGeom>
            <a:solidFill>
              <a:schemeClr val="bg1">
                <a:alpha val="12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微软雅黑" panose="020B0503020204020204" pitchFamily="34" charset="-122"/>
                  <a:ea typeface="微软雅黑" panose="020B0503020204020204" pitchFamily="34" charset="-122"/>
                </a:rPr>
                <a:t>聊城市商务局</a:t>
              </a:r>
              <a:endParaRPr lang="zh-CN" altLang="en-US" sz="2800" dirty="0">
                <a:solidFill>
                  <a:schemeClr val="bg1"/>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a:xfrm>
              <a:off x="10773996" y="4176893"/>
              <a:ext cx="108161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文本框 4"/>
          <p:cNvSpPr txBox="true">
            <a:spLocks noChangeArrowheads="true"/>
          </p:cNvSpPr>
          <p:nvPr/>
        </p:nvSpPr>
        <p:spPr bwMode="auto">
          <a:xfrm>
            <a:off x="1600835" y="1764030"/>
            <a:ext cx="907034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a:defRPr>
                <a:solidFill>
                  <a:schemeClr val="tx1"/>
                </a:solidFill>
                <a:latin typeface="Calibri" panose="020F0502020204030204" pitchFamily="34" charset="0"/>
                <a:ea typeface="宋体" pitchFamily="2" charset="-122"/>
              </a:defRPr>
            </a:lvl1pPr>
            <a:lvl2pPr marL="742950" indent="-285750">
              <a:defRPr>
                <a:solidFill>
                  <a:schemeClr val="tx1"/>
                </a:solidFill>
                <a:latin typeface="Calibri" panose="020F0502020204030204" pitchFamily="34" charset="0"/>
                <a:ea typeface="宋体" pitchFamily="2" charset="-122"/>
              </a:defRPr>
            </a:lvl2pPr>
            <a:lvl3pPr marL="1143000" indent="-228600">
              <a:defRPr>
                <a:solidFill>
                  <a:schemeClr val="tx1"/>
                </a:solidFill>
                <a:latin typeface="Calibri" panose="020F0502020204030204" pitchFamily="34" charset="0"/>
                <a:ea typeface="宋体" pitchFamily="2" charset="-122"/>
              </a:defRPr>
            </a:lvl3pPr>
            <a:lvl4pPr marL="1600200" indent="-228600">
              <a:defRPr>
                <a:solidFill>
                  <a:schemeClr val="tx1"/>
                </a:solidFill>
                <a:latin typeface="Calibri" panose="020F0502020204030204" pitchFamily="34" charset="0"/>
                <a:ea typeface="宋体" pitchFamily="2" charset="-122"/>
              </a:defRPr>
            </a:lvl4pPr>
            <a:lvl5pPr marL="2057400" indent="-22860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9pPr>
          </a:lstStyle>
          <a:p>
            <a:pPr algn="ctr"/>
            <a:r>
              <a:rPr lang="zh-CN" altLang="en-US" sz="8000" dirty="0" smtClean="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sym typeface="+mn-ea"/>
              </a:rPr>
              <a:t>商务惠企政策</a:t>
            </a:r>
            <a:r>
              <a:rPr lang="zh-CN" altLang="en-US" sz="8000"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sym typeface="+mn-ea"/>
              </a:rPr>
              <a:t>宣讲</a:t>
            </a:r>
            <a:endParaRPr lang="zh-CN" altLang="en-US" sz="8000"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Click="false" advTm="1000">
        <p14:warp dir="in"/>
      </p:transition>
    </mc:Choice>
    <mc:Fallback>
      <p:transition spd="slow" advClick="false"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75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750"/>
                                        <p:tgtEl>
                                          <p:spTgt spid="47"/>
                                        </p:tgtEl>
                                      </p:cBhvr>
                                    </p:animEffect>
                                  </p:childTnLst>
                                </p:cTn>
                              </p:par>
                              <p:par>
                                <p:cTn id="8" presetID="47" presetClass="entr" presetSubtype="0" fill="hold" nodeType="withEffect">
                                  <p:stCondLst>
                                    <p:cond delay="1500"/>
                                  </p:stCondLst>
                                  <p:childTnLst>
                                    <p:set>
                                      <p:cBhvr>
                                        <p:cTn id="9" dur="1" fill="hold">
                                          <p:stCondLst>
                                            <p:cond delay="0"/>
                                          </p:stCondLst>
                                        </p:cTn>
                                        <p:tgtEl>
                                          <p:spTgt spid="51">
                                            <p:txEl>
                                              <p:pRg st="0" end="0"/>
                                            </p:txEl>
                                          </p:spTgt>
                                        </p:tgtEl>
                                        <p:attrNameLst>
                                          <p:attrName>style.visibility</p:attrName>
                                        </p:attrNameLst>
                                      </p:cBhvr>
                                      <p:to>
                                        <p:strVal val="visible"/>
                                      </p:to>
                                    </p:set>
                                    <p:animEffect transition="in" filter="fade">
                                      <p:cBhvr>
                                        <p:cTn id="10" dur="1000"/>
                                        <p:tgtEl>
                                          <p:spTgt spid="51">
                                            <p:txEl>
                                              <p:pRg st="0" end="0"/>
                                            </p:txEl>
                                          </p:spTgt>
                                        </p:tgtEl>
                                      </p:cBhvr>
                                    </p:animEffect>
                                    <p:anim calcmode="lin" valueType="num">
                                      <p:cBhvr>
                                        <p:cTn id="11"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 y="251930"/>
            <a:ext cx="12190412" cy="820255"/>
            <a:chOff x="1" y="348182"/>
            <a:chExt cx="12190412" cy="820255"/>
          </a:xfrm>
        </p:grpSpPr>
        <p:sp>
          <p:nvSpPr>
            <p:cNvPr id="7" name="矩形 6"/>
            <p:cNvSpPr/>
            <p:nvPr/>
          </p:nvSpPr>
          <p:spPr>
            <a:xfrm flipV="true">
              <a:off x="725" y="348182"/>
              <a:ext cx="320551" cy="8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20"/>
            <p:cNvSpPr txBox="true"/>
            <p:nvPr/>
          </p:nvSpPr>
          <p:spPr>
            <a:xfrm>
              <a:off x="566421" y="399617"/>
              <a:ext cx="5846445" cy="429895"/>
            </a:xfrm>
            <a:prstGeom prst="rect">
              <a:avLst/>
            </a:prstGeom>
            <a:noFill/>
          </p:spPr>
          <p:txBody>
            <a:bodyPr wrap="square" rtlCol="0">
              <a:spAutoFit/>
            </a:bodyPr>
            <a:lstStyle/>
            <a:p>
              <a:r>
                <a:rPr lang="zh-CN" altLang="en-US" sz="2200">
                  <a:solidFill>
                    <a:srgbClr val="92D050"/>
                  </a:solidFill>
                  <a:latin typeface="黑体" panose="02010609060101010101" charset="-122"/>
                  <a:ea typeface="黑体" panose="02010609060101010101" charset="-122"/>
                  <a:sym typeface="+mn-ea"/>
                </a:rPr>
                <a:t>外贸板块</a:t>
              </a:r>
              <a:endParaRPr lang="zh-CN" altLang="en-US" sz="2200">
                <a:solidFill>
                  <a:srgbClr val="92D050"/>
                </a:solidFill>
                <a:latin typeface="黑体" panose="02010609060101010101" charset="-122"/>
                <a:ea typeface="黑体" panose="02010609060101010101" charset="-122"/>
                <a:sym typeface="+mn-ea"/>
              </a:endParaRPr>
            </a:p>
          </p:txBody>
        </p:sp>
        <p:sp>
          <p:nvSpPr>
            <p:cNvPr id="11" name="矩形 10"/>
            <p:cNvSpPr/>
            <p:nvPr/>
          </p:nvSpPr>
          <p:spPr>
            <a:xfrm flipV="true">
              <a:off x="1" y="1122718"/>
              <a:ext cx="121904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true"/>
          <p:nvPr/>
        </p:nvSpPr>
        <p:spPr>
          <a:xfrm>
            <a:off x="704850" y="1117214"/>
            <a:ext cx="10820400" cy="563118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（七）支持外贸企业购买海外资信报告</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项目</a:t>
            </a:r>
            <a:endParaRPr lang="zh-CN" altLang="en-US" sz="2400" dirty="0">
              <a:solidFill>
                <a:schemeClr val="bg1"/>
              </a:solidFill>
              <a:latin typeface="黑体" panose="02010609060101010101" charset="-122"/>
              <a:ea typeface="黑体" panose="02010609060101010101" charset="-122"/>
              <a:cs typeface="黑体" panose="02010609060101010101" charset="-122"/>
              <a:sym typeface="+mn-ea"/>
            </a:endParaRPr>
          </a:p>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主要用于支持外贸企业购买海外资信报告。一是支持每家企业可享受海外标准资信报告不超过10份/年，海外提（关）单报告-目标国家指定产品、海外提（关）单报告-目标企业，SinoRating海外采购商/供应商名录报告等特需资信报告不超过3份/</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年。</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二是针对政务类外经贸企业公共服务平台机构购买特需报告、定制报告给予100%的扶持，总金额上限不超过200万元。每个平台机构可享受不超过5份/年政策支持，金额上限不超过100万元。三是针对省市商务主管部门等政府机关单位购买特需报告、定制报告给予100%的扶持，总金额上限不超过200万元，每家机关单位可享受不超过5份/年的政策支持，金额上限不超过100万元</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a:t>
            </a:r>
            <a:endParaRPr lang="zh-CN" altLang="en-US" sz="2400" u="sng" dirty="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 y="251930"/>
            <a:ext cx="12190412" cy="820255"/>
            <a:chOff x="1" y="348182"/>
            <a:chExt cx="12190412" cy="820255"/>
          </a:xfrm>
        </p:grpSpPr>
        <p:sp>
          <p:nvSpPr>
            <p:cNvPr id="7" name="矩形 6"/>
            <p:cNvSpPr/>
            <p:nvPr/>
          </p:nvSpPr>
          <p:spPr>
            <a:xfrm flipV="true">
              <a:off x="725" y="348182"/>
              <a:ext cx="320551" cy="8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20"/>
            <p:cNvSpPr txBox="true"/>
            <p:nvPr/>
          </p:nvSpPr>
          <p:spPr>
            <a:xfrm>
              <a:off x="566421" y="399617"/>
              <a:ext cx="5846445" cy="429895"/>
            </a:xfrm>
            <a:prstGeom prst="rect">
              <a:avLst/>
            </a:prstGeom>
            <a:noFill/>
          </p:spPr>
          <p:txBody>
            <a:bodyPr wrap="square" rtlCol="0">
              <a:spAutoFit/>
            </a:bodyPr>
            <a:lstStyle/>
            <a:p>
              <a:r>
                <a:rPr lang="zh-CN" altLang="en-US" sz="2200">
                  <a:solidFill>
                    <a:srgbClr val="92D050"/>
                  </a:solidFill>
                  <a:latin typeface="黑体" panose="02010609060101010101" charset="-122"/>
                  <a:ea typeface="黑体" panose="02010609060101010101" charset="-122"/>
                  <a:sym typeface="+mn-ea"/>
                </a:rPr>
                <a:t>外贸板块</a:t>
              </a:r>
              <a:endParaRPr lang="zh-CN" altLang="en-US" sz="2200">
                <a:solidFill>
                  <a:srgbClr val="92D050"/>
                </a:solidFill>
                <a:latin typeface="黑体" panose="02010609060101010101" charset="-122"/>
                <a:ea typeface="黑体" panose="02010609060101010101" charset="-122"/>
                <a:sym typeface="+mn-ea"/>
              </a:endParaRPr>
            </a:p>
          </p:txBody>
        </p:sp>
        <p:sp>
          <p:nvSpPr>
            <p:cNvPr id="11" name="矩形 10"/>
            <p:cNvSpPr/>
            <p:nvPr/>
          </p:nvSpPr>
          <p:spPr>
            <a:xfrm flipV="true">
              <a:off x="1" y="1122718"/>
              <a:ext cx="121904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true"/>
          <p:nvPr/>
        </p:nvSpPr>
        <p:spPr>
          <a:xfrm>
            <a:off x="1669415" y="1615450"/>
            <a:ext cx="8777605" cy="286131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（八）山东省对外开放强县专项奖补</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项目</a:t>
            </a:r>
            <a:endParaRPr lang="zh-CN" altLang="en-US" sz="2400" dirty="0">
              <a:solidFill>
                <a:schemeClr val="bg1"/>
              </a:solidFill>
              <a:latin typeface="黑体" panose="02010609060101010101" charset="-122"/>
              <a:ea typeface="黑体" panose="02010609060101010101" charset="-122"/>
              <a:cs typeface="黑体" panose="02010609060101010101" charset="-122"/>
              <a:sym typeface="+mn-ea"/>
            </a:endParaRPr>
          </a:p>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2023在全省评选10个对外开放强县，每个对外开放强县1000万元的资金支持</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。主要</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用于支持5个方面，一是外贸主导产业转型升级</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。二</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是外贸新业态提升</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。三</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是进出口结构优化</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。四</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是招商促进</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。五</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是高技术外资项目基础设施配套服务方面支出</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a:t>
            </a:r>
            <a:endParaRPr lang="zh-CN" altLang="en-US" sz="2400" u="sng" dirty="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true">
          <a:blip r:embed="rId1"/>
          <a:srcRect/>
          <a:stretch>
            <a:fillRect/>
          </a:stretch>
        </a:blipFill>
        <a:effectLst/>
      </p:bgPr>
    </p:bg>
    <p:spTree>
      <p:nvGrpSpPr>
        <p:cNvPr id="1" name=""/>
        <p:cNvGrpSpPr/>
        <p:nvPr/>
      </p:nvGrpSpPr>
      <p:grpSpPr>
        <a:xfrm>
          <a:off x="0" y="0"/>
          <a:ext cx="0" cy="0"/>
          <a:chOff x="0" y="0"/>
          <a:chExt cx="0" cy="0"/>
        </a:xfrm>
      </p:grpSpPr>
      <p:pic>
        <p:nvPicPr>
          <p:cNvPr id="28" name="图片 27" descr="C:\Users\Administrator.000\Desktop\图片1.png图片1"/>
          <p:cNvPicPr>
            <a:picLocks noChangeAspect="true"/>
          </p:cNvPicPr>
          <p:nvPr/>
        </p:nvPicPr>
        <p:blipFill>
          <a:blip r:embed="rId2"/>
          <a:srcRect/>
          <a:stretch>
            <a:fillRect/>
          </a:stretch>
        </p:blipFill>
        <p:spPr>
          <a:xfrm>
            <a:off x="159" y="1429"/>
            <a:ext cx="12190095" cy="6856730"/>
          </a:xfrm>
          <a:prstGeom prst="rect">
            <a:avLst/>
          </a:prstGeom>
        </p:spPr>
      </p:pic>
      <p:sp>
        <p:nvSpPr>
          <p:cNvPr id="31" name="矩形 30"/>
          <p:cNvSpPr/>
          <p:nvPr/>
        </p:nvSpPr>
        <p:spPr>
          <a:xfrm>
            <a:off x="4206786" y="3129798"/>
            <a:ext cx="3840480" cy="829945"/>
          </a:xfrm>
          <a:prstGeom prst="rect">
            <a:avLst/>
          </a:prstGeom>
        </p:spPr>
        <p:txBody>
          <a:bodyPr wrap="none">
            <a:spAutoFit/>
          </a:bodyPr>
          <a:lstStyle/>
          <a:p>
            <a:pPr algn="l"/>
            <a:r>
              <a:rPr kumimoji="1" lang="zh-CN" altLang="en-US" sz="4800"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sym typeface="+mn-ea"/>
              </a:rPr>
              <a:t>外贸</a:t>
            </a:r>
            <a:r>
              <a:rPr lang="zh-CN" altLang="en-US" sz="4800"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sym typeface="+mn-ea"/>
              </a:rPr>
              <a:t>金融</a:t>
            </a:r>
            <a:r>
              <a:rPr kumimoji="1" lang="zh-CN" altLang="en-US" sz="4800"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sym typeface="+mn-ea"/>
              </a:rPr>
              <a:t>政策</a:t>
            </a:r>
            <a:endParaRPr kumimoji="1" lang="zh-CN" altLang="en-US" sz="4800"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sym typeface="+mn-ea"/>
            </a:endParaRPr>
          </a:p>
        </p:txBody>
      </p:sp>
      <p:grpSp>
        <p:nvGrpSpPr>
          <p:cNvPr id="42" name="组合 41"/>
          <p:cNvGrpSpPr/>
          <p:nvPr/>
        </p:nvGrpSpPr>
        <p:grpSpPr>
          <a:xfrm>
            <a:off x="4228153" y="2012861"/>
            <a:ext cx="3754704" cy="751284"/>
            <a:chOff x="6488067" y="3103304"/>
            <a:chExt cx="5386592" cy="345312"/>
          </a:xfrm>
        </p:grpSpPr>
        <p:cxnSp>
          <p:nvCxnSpPr>
            <p:cNvPr id="45" name="直接连接符 44"/>
            <p:cNvCxnSpPr>
              <a:endCxn id="47" idx="1"/>
            </p:cNvCxnSpPr>
            <p:nvPr/>
          </p:nvCxnSpPr>
          <p:spPr>
            <a:xfrm>
              <a:off x="6488067" y="3275960"/>
              <a:ext cx="11971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圆角矩形 45"/>
            <p:cNvSpPr/>
            <p:nvPr/>
          </p:nvSpPr>
          <p:spPr>
            <a:xfrm>
              <a:off x="7685239" y="3103304"/>
              <a:ext cx="3107807" cy="345312"/>
            </a:xfrm>
            <a:prstGeom prst="roundRect">
              <a:avLst/>
            </a:prstGeom>
            <a:solidFill>
              <a:schemeClr val="bg1">
                <a:alpha val="12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rPr>
                <a:t>PART02</a:t>
              </a:r>
              <a:endParaRPr lang="en-US" altLang="zh-CN" sz="3200" b="1"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cxnSp>
          <p:nvCxnSpPr>
            <p:cNvPr id="48" name="直接连接符 47"/>
            <p:cNvCxnSpPr/>
            <p:nvPr/>
          </p:nvCxnSpPr>
          <p:spPr>
            <a:xfrm>
              <a:off x="10793046" y="3275960"/>
              <a:ext cx="108161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16" presetClass="entr" presetSubtype="21" fill="hold" nodeType="withEffect">
                                  <p:stCondLst>
                                    <p:cond delay="100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 y="251930"/>
            <a:ext cx="12190412" cy="820255"/>
            <a:chOff x="1" y="348182"/>
            <a:chExt cx="12190412" cy="820255"/>
          </a:xfrm>
        </p:grpSpPr>
        <p:sp>
          <p:nvSpPr>
            <p:cNvPr id="7" name="矩形 6"/>
            <p:cNvSpPr/>
            <p:nvPr/>
          </p:nvSpPr>
          <p:spPr>
            <a:xfrm flipV="true">
              <a:off x="725" y="348182"/>
              <a:ext cx="320551" cy="8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20"/>
            <p:cNvSpPr txBox="true"/>
            <p:nvPr/>
          </p:nvSpPr>
          <p:spPr>
            <a:xfrm>
              <a:off x="566308" y="399620"/>
              <a:ext cx="2814375" cy="429895"/>
            </a:xfrm>
            <a:prstGeom prst="rect">
              <a:avLst/>
            </a:prstGeom>
            <a:noFill/>
          </p:spPr>
          <p:txBody>
            <a:bodyPr wrap="square" rtlCol="0">
              <a:spAutoFit/>
            </a:bodyPr>
            <a:lstStyle/>
            <a:p>
              <a:r>
                <a:rPr lang="zh-CN" altLang="en-US" sz="2200">
                  <a:solidFill>
                    <a:schemeClr val="accent5">
                      <a:lumMod val="60000"/>
                      <a:lumOff val="40000"/>
                    </a:schemeClr>
                  </a:solidFill>
                  <a:latin typeface="黑体" panose="02010609060101010101" charset="-122"/>
                  <a:ea typeface="黑体" panose="02010609060101010101" charset="-122"/>
                  <a:sym typeface="+mn-ea"/>
                </a:rPr>
                <a:t>一、鲁贸贷</a:t>
              </a:r>
              <a:endParaRPr lang="zh-CN" altLang="en-US" sz="2200" b="1" dirty="0">
                <a:solidFill>
                  <a:schemeClr val="accent5">
                    <a:lumMod val="60000"/>
                    <a:lumOff val="40000"/>
                  </a:schemeClr>
                </a:solidFill>
                <a:latin typeface="黑体" panose="02010609060101010101" charset="-122"/>
                <a:ea typeface="黑体" panose="02010609060101010101" charset="-122"/>
                <a:sym typeface="+mn-ea"/>
              </a:endParaRPr>
            </a:p>
          </p:txBody>
        </p:sp>
        <p:sp>
          <p:nvSpPr>
            <p:cNvPr id="11" name="矩形 10"/>
            <p:cNvSpPr/>
            <p:nvPr/>
          </p:nvSpPr>
          <p:spPr>
            <a:xfrm flipV="true">
              <a:off x="1" y="1122718"/>
              <a:ext cx="121904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true"/>
          <p:nvPr/>
        </p:nvSpPr>
        <p:spPr>
          <a:xfrm>
            <a:off x="1602105" y="1524544"/>
            <a:ext cx="8921750" cy="341503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b="1" dirty="0">
                <a:solidFill>
                  <a:schemeClr val="bg1"/>
                </a:solidFill>
                <a:latin typeface="黑体" panose="02010609060101010101" charset="-122"/>
                <a:ea typeface="黑体" panose="02010609060101010101" charset="-122"/>
                <a:cs typeface="黑体" panose="02010609060101010101" charset="-122"/>
                <a:sym typeface="+mn-ea"/>
              </a:rPr>
              <a:t>2020年3月，省商务厅会同省财政厅出台《山东省“鲁贸贷”融资业务实施办法》，对出口额2000万美元以下、上年度总营业额2亿元人民币以下的中小微外贸企业，建立“政府+银行+信保”合作机制，以出口信保保单和政府风险补偿资金作为贷款增信手段，对融资可能产生的风险给予补偿，支持银行向中小微外贸出口企业提供优惠贷款</a:t>
            </a:r>
            <a:r>
              <a:rPr lang="zh-CN" altLang="en-US" sz="2400" b="1" dirty="0" smtClean="0">
                <a:solidFill>
                  <a:schemeClr val="bg1"/>
                </a:solidFill>
                <a:latin typeface="黑体" panose="02010609060101010101" charset="-122"/>
                <a:ea typeface="黑体" panose="02010609060101010101" charset="-122"/>
                <a:cs typeface="黑体" panose="02010609060101010101" charset="-122"/>
                <a:sym typeface="+mn-ea"/>
              </a:rPr>
              <a:t>。</a:t>
            </a:r>
            <a:endParaRPr lang="zh-CN" altLang="en-US" sz="2400" b="1" dirty="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1" y="251930"/>
            <a:ext cx="12190412" cy="820255"/>
            <a:chOff x="1" y="348182"/>
            <a:chExt cx="12190412" cy="820255"/>
          </a:xfrm>
        </p:grpSpPr>
        <p:sp>
          <p:nvSpPr>
            <p:cNvPr id="7" name="矩形 6"/>
            <p:cNvSpPr/>
            <p:nvPr/>
          </p:nvSpPr>
          <p:spPr>
            <a:xfrm flipV="true">
              <a:off x="725" y="348182"/>
              <a:ext cx="320551" cy="8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20"/>
            <p:cNvSpPr txBox="true"/>
            <p:nvPr/>
          </p:nvSpPr>
          <p:spPr>
            <a:xfrm>
              <a:off x="566308" y="399620"/>
              <a:ext cx="2814375" cy="429895"/>
            </a:xfrm>
            <a:prstGeom prst="rect">
              <a:avLst/>
            </a:prstGeom>
            <a:noFill/>
          </p:spPr>
          <p:txBody>
            <a:bodyPr wrap="square" rtlCol="0">
              <a:spAutoFit/>
            </a:bodyPr>
            <a:lstStyle/>
            <a:p>
              <a:r>
                <a:rPr lang="zh-CN" altLang="en-US" sz="2200" dirty="0">
                  <a:solidFill>
                    <a:schemeClr val="accent5">
                      <a:lumMod val="60000"/>
                      <a:lumOff val="40000"/>
                    </a:schemeClr>
                  </a:solidFill>
                  <a:latin typeface="黑体" panose="02010609060101010101" charset="-122"/>
                  <a:ea typeface="黑体" panose="02010609060101010101" charset="-122"/>
                  <a:sym typeface="+mn-ea"/>
                </a:rPr>
                <a:t>一、鲁贸贷</a:t>
              </a:r>
              <a:endParaRPr lang="zh-CN" altLang="en-US" sz="2200" b="1" dirty="0">
                <a:solidFill>
                  <a:schemeClr val="accent5">
                    <a:lumMod val="60000"/>
                    <a:lumOff val="40000"/>
                  </a:schemeClr>
                </a:solidFill>
                <a:latin typeface="黑体" panose="02010609060101010101" charset="-122"/>
                <a:ea typeface="黑体" panose="02010609060101010101" charset="-122"/>
                <a:sym typeface="+mn-ea"/>
              </a:endParaRPr>
            </a:p>
          </p:txBody>
        </p:sp>
        <p:sp>
          <p:nvSpPr>
            <p:cNvPr id="11" name="矩形 10"/>
            <p:cNvSpPr/>
            <p:nvPr/>
          </p:nvSpPr>
          <p:spPr>
            <a:xfrm flipV="true">
              <a:off x="1" y="1122718"/>
              <a:ext cx="121904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8" name="表格 7"/>
          <p:cNvGraphicFramePr>
            <a:graphicFrameLocks noGrp="true"/>
          </p:cNvGraphicFramePr>
          <p:nvPr/>
        </p:nvGraphicFramePr>
        <p:xfrm>
          <a:off x="1466850" y="1409700"/>
          <a:ext cx="9277349" cy="3905250"/>
        </p:xfrm>
        <a:graphic>
          <a:graphicData uri="http://schemas.openxmlformats.org/drawingml/2006/table">
            <a:tbl>
              <a:tblPr/>
              <a:tblGrid>
                <a:gridCol w="2279722"/>
                <a:gridCol w="1519491"/>
                <a:gridCol w="1466021"/>
                <a:gridCol w="1457272"/>
                <a:gridCol w="2554843"/>
              </a:tblGrid>
              <a:tr h="626504">
                <a:tc rowSpan="3">
                  <a:txBody>
                    <a:bodyPr/>
                    <a:lstStyle/>
                    <a:p>
                      <a:pPr algn="ctr" fontAlgn="ctr">
                        <a:lnSpc>
                          <a:spcPts val="2100"/>
                        </a:lnSpc>
                        <a:spcAft>
                          <a:spcPts val="0"/>
                        </a:spcAft>
                      </a:pPr>
                      <a:r>
                        <a:rPr lang="zh-CN" sz="1500" b="1" kern="0">
                          <a:solidFill>
                            <a:srgbClr val="FFFFFF"/>
                          </a:solidFill>
                          <a:latin typeface="Calibri" panose="020F0502020204030204"/>
                          <a:ea typeface="宋体"/>
                          <a:cs typeface="宋体"/>
                        </a:rPr>
                        <a:t>上年出口规模</a:t>
                      </a:r>
                      <a:endParaRPr lang="zh-CN" sz="1050" kern="100">
                        <a:latin typeface="Calibri" panose="020F0502020204030204"/>
                        <a:ea typeface="宋体"/>
                        <a:cs typeface="Times New Roman"/>
                      </a:endParaRPr>
                    </a:p>
                    <a:p>
                      <a:pPr algn="ctr" fontAlgn="ctr">
                        <a:lnSpc>
                          <a:spcPts val="2100"/>
                        </a:lnSpc>
                        <a:spcAft>
                          <a:spcPts val="0"/>
                        </a:spcAft>
                      </a:pPr>
                      <a:r>
                        <a:rPr lang="zh-CN" sz="1500" b="1" kern="0">
                          <a:solidFill>
                            <a:srgbClr val="FFFFFF"/>
                          </a:solidFill>
                          <a:latin typeface="Calibri" panose="020F0502020204030204"/>
                          <a:ea typeface="宋体"/>
                          <a:cs typeface="宋体"/>
                        </a:rPr>
                        <a:t>（万美元）</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3">
                  <a:txBody>
                    <a:bodyPr/>
                    <a:lstStyle/>
                    <a:p>
                      <a:pPr algn="ctr" fontAlgn="ctr">
                        <a:lnSpc>
                          <a:spcPts val="2100"/>
                        </a:lnSpc>
                        <a:spcAft>
                          <a:spcPts val="0"/>
                        </a:spcAft>
                      </a:pPr>
                      <a:r>
                        <a:rPr lang="zh-CN" sz="1500" b="1" kern="0" dirty="0">
                          <a:solidFill>
                            <a:srgbClr val="FFFFFF"/>
                          </a:solidFill>
                          <a:latin typeface="Calibri" panose="020F0502020204030204"/>
                          <a:ea typeface="宋体"/>
                          <a:cs typeface="宋体"/>
                        </a:rPr>
                        <a:t>贷款损失补偿比例</a:t>
                      </a:r>
                      <a:endParaRPr lang="zh-CN" sz="1050" kern="100" dirty="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true">
                  <a:tcPr/>
                </a:tc>
                <a:tc hMerge="true">
                  <a:tcPr/>
                </a:tc>
                <a:tc rowSpan="3">
                  <a:txBody>
                    <a:bodyPr/>
                    <a:lstStyle/>
                    <a:p>
                      <a:pPr algn="ctr" fontAlgn="ctr">
                        <a:lnSpc>
                          <a:spcPts val="2100"/>
                        </a:lnSpc>
                        <a:spcAft>
                          <a:spcPts val="0"/>
                        </a:spcAft>
                      </a:pPr>
                      <a:r>
                        <a:rPr lang="zh-CN" sz="1500" b="1" kern="0">
                          <a:solidFill>
                            <a:srgbClr val="FFFFFF"/>
                          </a:solidFill>
                          <a:latin typeface="Calibri" panose="020F0502020204030204"/>
                          <a:ea typeface="宋体"/>
                          <a:cs typeface="宋体"/>
                        </a:rPr>
                        <a:t>单户企业贷款损失补偿累计限额</a:t>
                      </a:r>
                      <a:br>
                        <a:rPr lang="en-US" sz="1500" b="1" kern="0">
                          <a:solidFill>
                            <a:srgbClr val="FFFFFF"/>
                          </a:solidFill>
                          <a:latin typeface="Calibri" panose="020F0502020204030204"/>
                          <a:ea typeface="宋体"/>
                          <a:cs typeface="宋体"/>
                        </a:rPr>
                      </a:br>
                      <a:r>
                        <a:rPr lang="zh-CN" sz="1500" b="1" kern="0">
                          <a:solidFill>
                            <a:srgbClr val="FFFFFF"/>
                          </a:solidFill>
                          <a:latin typeface="Calibri" panose="020F0502020204030204"/>
                          <a:ea typeface="宋体"/>
                          <a:cs typeface="宋体"/>
                        </a:rPr>
                        <a:t>（人民币）</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792972">
                <a:tc vMerge="true">
                  <a:tcPr/>
                </a:tc>
                <a:tc rowSpan="2">
                  <a:txBody>
                    <a:bodyPr/>
                    <a:lstStyle/>
                    <a:p>
                      <a:pPr algn="ctr" fontAlgn="ctr">
                        <a:lnSpc>
                          <a:spcPts val="2100"/>
                        </a:lnSpc>
                        <a:spcAft>
                          <a:spcPts val="0"/>
                        </a:spcAft>
                      </a:pPr>
                      <a:r>
                        <a:rPr lang="zh-CN" sz="1500" b="1" kern="0">
                          <a:solidFill>
                            <a:srgbClr val="000000"/>
                          </a:solidFill>
                          <a:latin typeface="Calibri" panose="020F0502020204030204"/>
                          <a:ea typeface="宋体"/>
                          <a:cs typeface="宋体"/>
                        </a:rPr>
                        <a:t>信保项下</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c gridSpan="2">
                  <a:txBody>
                    <a:bodyPr/>
                    <a:lstStyle/>
                    <a:p>
                      <a:pPr algn="ctr" fontAlgn="ctr">
                        <a:lnSpc>
                          <a:spcPts val="2100"/>
                        </a:lnSpc>
                        <a:spcAft>
                          <a:spcPts val="0"/>
                        </a:spcAft>
                      </a:pPr>
                      <a:r>
                        <a:rPr lang="zh-CN" sz="1500" b="1" kern="0">
                          <a:solidFill>
                            <a:srgbClr val="000000"/>
                          </a:solidFill>
                          <a:latin typeface="Calibri" panose="020F0502020204030204"/>
                          <a:ea typeface="宋体"/>
                          <a:cs typeface="宋体"/>
                        </a:rPr>
                        <a:t>非信保项下</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c hMerge="true">
                  <a:tcPr/>
                </a:tc>
                <a:tc vMerge="true">
                  <a:tcPr/>
                </a:tc>
              </a:tr>
              <a:tr h="506153">
                <a:tc vMerge="true">
                  <a:tcPr/>
                </a:tc>
                <a:tc vMerge="true">
                  <a:tcPr/>
                </a:tc>
                <a:tc>
                  <a:txBody>
                    <a:bodyPr/>
                    <a:lstStyle/>
                    <a:p>
                      <a:pPr algn="ctr" fontAlgn="ctr">
                        <a:lnSpc>
                          <a:spcPts val="2100"/>
                        </a:lnSpc>
                        <a:spcAft>
                          <a:spcPts val="0"/>
                        </a:spcAft>
                      </a:pPr>
                      <a:r>
                        <a:rPr lang="zh-CN" sz="1500" b="1" kern="0">
                          <a:solidFill>
                            <a:srgbClr val="000000"/>
                          </a:solidFill>
                          <a:latin typeface="Calibri" panose="020F0502020204030204"/>
                          <a:ea typeface="宋体"/>
                          <a:cs typeface="宋体"/>
                        </a:rPr>
                        <a:t>非纯信用</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lnSpc>
                          <a:spcPts val="2100"/>
                        </a:lnSpc>
                        <a:spcAft>
                          <a:spcPts val="0"/>
                        </a:spcAft>
                      </a:pPr>
                      <a:r>
                        <a:rPr lang="zh-CN" sz="1500" b="1" kern="0">
                          <a:solidFill>
                            <a:srgbClr val="000000"/>
                          </a:solidFill>
                          <a:latin typeface="Calibri" panose="020F0502020204030204"/>
                          <a:ea typeface="宋体"/>
                          <a:cs typeface="宋体"/>
                        </a:rPr>
                        <a:t>纯信用</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vMerge="true">
                  <a:tcPr/>
                </a:tc>
              </a:tr>
              <a:tr h="727736">
                <a:tc>
                  <a:txBody>
                    <a:bodyPr/>
                    <a:lstStyle/>
                    <a:p>
                      <a:pPr algn="ctr" fontAlgn="ctr">
                        <a:lnSpc>
                          <a:spcPts val="2100"/>
                        </a:lnSpc>
                        <a:spcAft>
                          <a:spcPts val="0"/>
                        </a:spcAft>
                      </a:pPr>
                      <a:r>
                        <a:rPr lang="en-US" sz="1500" kern="0">
                          <a:solidFill>
                            <a:srgbClr val="000000"/>
                          </a:solidFill>
                          <a:latin typeface="宋体"/>
                          <a:ea typeface="宋体"/>
                          <a:cs typeface="宋体"/>
                        </a:rPr>
                        <a:t>0-300</a:t>
                      </a:r>
                      <a:r>
                        <a:rPr lang="zh-CN" sz="1500" kern="0">
                          <a:solidFill>
                            <a:srgbClr val="000000"/>
                          </a:solidFill>
                          <a:latin typeface="Calibri" panose="020F0502020204030204"/>
                          <a:ea typeface="宋体"/>
                          <a:cs typeface="宋体"/>
                        </a:rPr>
                        <a:t>（含）</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c>
                  <a:txBody>
                    <a:bodyPr/>
                    <a:lstStyle/>
                    <a:p>
                      <a:pPr algn="ctr" fontAlgn="ctr">
                        <a:lnSpc>
                          <a:spcPts val="2100"/>
                        </a:lnSpc>
                        <a:spcAft>
                          <a:spcPts val="0"/>
                        </a:spcAft>
                      </a:pPr>
                      <a:r>
                        <a:rPr lang="en-US" sz="1500" kern="0">
                          <a:solidFill>
                            <a:srgbClr val="000000"/>
                          </a:solidFill>
                          <a:latin typeface="宋体"/>
                          <a:ea typeface="宋体"/>
                          <a:cs typeface="宋体"/>
                        </a:rPr>
                        <a:t>90%</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c>
                  <a:txBody>
                    <a:bodyPr/>
                    <a:lstStyle/>
                    <a:p>
                      <a:pPr algn="ctr" fontAlgn="ctr">
                        <a:lnSpc>
                          <a:spcPts val="2100"/>
                        </a:lnSpc>
                        <a:spcAft>
                          <a:spcPts val="0"/>
                        </a:spcAft>
                      </a:pPr>
                      <a:r>
                        <a:rPr lang="en-US" sz="1500" kern="0">
                          <a:solidFill>
                            <a:srgbClr val="000000"/>
                          </a:solidFill>
                          <a:latin typeface="宋体"/>
                          <a:ea typeface="宋体"/>
                          <a:cs typeface="宋体"/>
                        </a:rPr>
                        <a:t>50%</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c>
                  <a:txBody>
                    <a:bodyPr/>
                    <a:lstStyle/>
                    <a:p>
                      <a:pPr algn="ctr" fontAlgn="ctr">
                        <a:lnSpc>
                          <a:spcPts val="2100"/>
                        </a:lnSpc>
                        <a:spcAft>
                          <a:spcPts val="0"/>
                        </a:spcAft>
                      </a:pPr>
                      <a:r>
                        <a:rPr lang="en-US" sz="1500" kern="0" dirty="0">
                          <a:solidFill>
                            <a:srgbClr val="000000"/>
                          </a:solidFill>
                          <a:latin typeface="宋体"/>
                          <a:ea typeface="宋体"/>
                          <a:cs typeface="宋体"/>
                        </a:rPr>
                        <a:t>70%</a:t>
                      </a:r>
                      <a:endParaRPr lang="zh-CN" sz="1050" kern="100" dirty="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c>
                  <a:txBody>
                    <a:bodyPr/>
                    <a:lstStyle/>
                    <a:p>
                      <a:pPr algn="ctr" fontAlgn="ctr">
                        <a:lnSpc>
                          <a:spcPts val="2100"/>
                        </a:lnSpc>
                        <a:spcAft>
                          <a:spcPts val="0"/>
                        </a:spcAft>
                      </a:pPr>
                      <a:r>
                        <a:rPr lang="en-US" sz="1500" kern="0">
                          <a:solidFill>
                            <a:srgbClr val="000000"/>
                          </a:solidFill>
                          <a:latin typeface="宋体"/>
                          <a:ea typeface="宋体"/>
                          <a:cs typeface="宋体"/>
                        </a:rPr>
                        <a:t>300</a:t>
                      </a:r>
                      <a:r>
                        <a:rPr lang="zh-CN" sz="1500" kern="0">
                          <a:solidFill>
                            <a:srgbClr val="000000"/>
                          </a:solidFill>
                          <a:latin typeface="Calibri" panose="020F0502020204030204"/>
                          <a:ea typeface="宋体"/>
                          <a:cs typeface="宋体"/>
                        </a:rPr>
                        <a:t>万元</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r>
              <a:tr h="559018">
                <a:tc>
                  <a:txBody>
                    <a:bodyPr/>
                    <a:lstStyle/>
                    <a:p>
                      <a:pPr algn="ctr" fontAlgn="ctr">
                        <a:lnSpc>
                          <a:spcPts val="2100"/>
                        </a:lnSpc>
                        <a:spcAft>
                          <a:spcPts val="0"/>
                        </a:spcAft>
                      </a:pPr>
                      <a:r>
                        <a:rPr lang="en-US" sz="1500" kern="0">
                          <a:solidFill>
                            <a:srgbClr val="000000"/>
                          </a:solidFill>
                          <a:latin typeface="宋体"/>
                          <a:ea typeface="宋体"/>
                          <a:cs typeface="宋体"/>
                        </a:rPr>
                        <a:t>300-1000</a:t>
                      </a:r>
                      <a:r>
                        <a:rPr lang="zh-CN" sz="1500" kern="0">
                          <a:solidFill>
                            <a:srgbClr val="000000"/>
                          </a:solidFill>
                          <a:latin typeface="Calibri" panose="020F0502020204030204"/>
                          <a:ea typeface="宋体"/>
                          <a:cs typeface="宋体"/>
                        </a:rPr>
                        <a:t>（含）</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lnSpc>
                          <a:spcPts val="2100"/>
                        </a:lnSpc>
                        <a:spcAft>
                          <a:spcPts val="0"/>
                        </a:spcAft>
                      </a:pPr>
                      <a:r>
                        <a:rPr lang="en-US" sz="1500" kern="0">
                          <a:solidFill>
                            <a:srgbClr val="000000"/>
                          </a:solidFill>
                          <a:latin typeface="宋体"/>
                          <a:ea typeface="宋体"/>
                          <a:cs typeface="宋体"/>
                        </a:rPr>
                        <a:t>80%</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lnSpc>
                          <a:spcPts val="2100"/>
                        </a:lnSpc>
                        <a:spcAft>
                          <a:spcPts val="0"/>
                        </a:spcAft>
                      </a:pPr>
                      <a:r>
                        <a:rPr lang="en-US" sz="1500" kern="0">
                          <a:solidFill>
                            <a:srgbClr val="000000"/>
                          </a:solidFill>
                          <a:latin typeface="宋体"/>
                          <a:ea typeface="宋体"/>
                          <a:cs typeface="宋体"/>
                        </a:rPr>
                        <a:t>30%</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lnSpc>
                          <a:spcPts val="2100"/>
                        </a:lnSpc>
                        <a:spcAft>
                          <a:spcPts val="0"/>
                        </a:spcAft>
                      </a:pPr>
                      <a:r>
                        <a:rPr lang="zh-CN" sz="1500" kern="0">
                          <a:solidFill>
                            <a:srgbClr val="000000"/>
                          </a:solidFill>
                          <a:latin typeface="Calibri" panose="020F0502020204030204"/>
                          <a:ea typeface="宋体"/>
                          <a:cs typeface="宋体"/>
                        </a:rPr>
                        <a:t>—</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lnSpc>
                          <a:spcPts val="2100"/>
                        </a:lnSpc>
                        <a:spcAft>
                          <a:spcPts val="0"/>
                        </a:spcAft>
                      </a:pPr>
                      <a:r>
                        <a:rPr lang="en-US" sz="1500" kern="0">
                          <a:solidFill>
                            <a:srgbClr val="000000"/>
                          </a:solidFill>
                          <a:latin typeface="宋体"/>
                          <a:ea typeface="宋体"/>
                          <a:cs typeface="宋体"/>
                        </a:rPr>
                        <a:t>500</a:t>
                      </a:r>
                      <a:r>
                        <a:rPr lang="zh-CN" sz="1500" kern="0">
                          <a:solidFill>
                            <a:srgbClr val="000000"/>
                          </a:solidFill>
                          <a:latin typeface="Calibri" panose="020F0502020204030204"/>
                          <a:ea typeface="宋体"/>
                          <a:cs typeface="宋体"/>
                        </a:rPr>
                        <a:t>万元</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692867">
                <a:tc>
                  <a:txBody>
                    <a:bodyPr/>
                    <a:lstStyle/>
                    <a:p>
                      <a:pPr algn="ctr" fontAlgn="ctr">
                        <a:lnSpc>
                          <a:spcPts val="2100"/>
                        </a:lnSpc>
                        <a:spcAft>
                          <a:spcPts val="0"/>
                        </a:spcAft>
                      </a:pPr>
                      <a:r>
                        <a:rPr lang="en-US" sz="1500" kern="0">
                          <a:solidFill>
                            <a:srgbClr val="000000"/>
                          </a:solidFill>
                          <a:latin typeface="宋体"/>
                          <a:ea typeface="宋体"/>
                          <a:cs typeface="宋体"/>
                        </a:rPr>
                        <a:t>1000-2000</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c>
                  <a:txBody>
                    <a:bodyPr/>
                    <a:lstStyle/>
                    <a:p>
                      <a:pPr algn="ctr" fontAlgn="ctr">
                        <a:lnSpc>
                          <a:spcPts val="2100"/>
                        </a:lnSpc>
                        <a:spcAft>
                          <a:spcPts val="0"/>
                        </a:spcAft>
                      </a:pPr>
                      <a:r>
                        <a:rPr lang="en-US" sz="1500" kern="0">
                          <a:solidFill>
                            <a:srgbClr val="000000"/>
                          </a:solidFill>
                          <a:latin typeface="宋体"/>
                          <a:ea typeface="宋体"/>
                          <a:cs typeface="宋体"/>
                        </a:rPr>
                        <a:t>70%</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c>
                  <a:txBody>
                    <a:bodyPr/>
                    <a:lstStyle/>
                    <a:p>
                      <a:pPr algn="ctr" fontAlgn="ctr">
                        <a:lnSpc>
                          <a:spcPts val="2100"/>
                        </a:lnSpc>
                        <a:spcAft>
                          <a:spcPts val="0"/>
                        </a:spcAft>
                      </a:pPr>
                      <a:r>
                        <a:rPr lang="zh-CN" sz="1500" kern="0">
                          <a:solidFill>
                            <a:srgbClr val="000000"/>
                          </a:solidFill>
                          <a:latin typeface="Calibri" panose="020F0502020204030204"/>
                          <a:ea typeface="宋体"/>
                          <a:cs typeface="宋体"/>
                        </a:rPr>
                        <a:t>—</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c>
                  <a:txBody>
                    <a:bodyPr/>
                    <a:lstStyle/>
                    <a:p>
                      <a:pPr algn="ctr" fontAlgn="ctr">
                        <a:lnSpc>
                          <a:spcPts val="2100"/>
                        </a:lnSpc>
                        <a:spcAft>
                          <a:spcPts val="0"/>
                        </a:spcAft>
                      </a:pPr>
                      <a:r>
                        <a:rPr lang="zh-CN" sz="1500" kern="0">
                          <a:solidFill>
                            <a:srgbClr val="000000"/>
                          </a:solidFill>
                          <a:latin typeface="Calibri" panose="020F0502020204030204"/>
                          <a:ea typeface="宋体"/>
                          <a:cs typeface="宋体"/>
                        </a:rPr>
                        <a:t>—</a:t>
                      </a:r>
                      <a:endParaRPr lang="zh-CN" sz="1050" kern="10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c>
                  <a:txBody>
                    <a:bodyPr/>
                    <a:lstStyle/>
                    <a:p>
                      <a:pPr algn="ctr" fontAlgn="ctr">
                        <a:lnSpc>
                          <a:spcPts val="2100"/>
                        </a:lnSpc>
                        <a:spcAft>
                          <a:spcPts val="0"/>
                        </a:spcAft>
                      </a:pPr>
                      <a:r>
                        <a:rPr lang="en-US" sz="1500" kern="0" dirty="0">
                          <a:solidFill>
                            <a:srgbClr val="000000"/>
                          </a:solidFill>
                          <a:latin typeface="宋体"/>
                          <a:ea typeface="宋体"/>
                          <a:cs typeface="宋体"/>
                        </a:rPr>
                        <a:t>800</a:t>
                      </a:r>
                      <a:r>
                        <a:rPr lang="zh-CN" sz="1500" kern="0" dirty="0">
                          <a:solidFill>
                            <a:srgbClr val="000000"/>
                          </a:solidFill>
                          <a:latin typeface="Calibri" panose="020F0502020204030204"/>
                          <a:ea typeface="宋体"/>
                          <a:cs typeface="宋体"/>
                        </a:rPr>
                        <a:t>万元</a:t>
                      </a:r>
                      <a:endParaRPr lang="zh-CN" sz="1050" kern="100" dirty="0">
                        <a:latin typeface="Calibri" panose="020F0502020204030204"/>
                        <a:ea typeface="宋体"/>
                        <a:cs typeface="Times New Roman"/>
                      </a:endParaRPr>
                    </a:p>
                  </a:txBody>
                  <a:tcPr marL="9525" marR="9525" marT="9525" marB="9525"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true">
          <a:blip r:embed="rId1"/>
          <a:srcRect/>
          <a:stretch>
            <a:fillRect/>
          </a:stretch>
        </a:blipFill>
        <a:effectLst/>
      </p:bgPr>
    </p:bg>
    <p:spTree>
      <p:nvGrpSpPr>
        <p:cNvPr id="1" name=""/>
        <p:cNvGrpSpPr/>
        <p:nvPr/>
      </p:nvGrpSpPr>
      <p:grpSpPr>
        <a:xfrm>
          <a:off x="0" y="0"/>
          <a:ext cx="0" cy="0"/>
          <a:chOff x="0" y="0"/>
          <a:chExt cx="0" cy="0"/>
        </a:xfrm>
      </p:grpSpPr>
      <p:sp>
        <p:nvSpPr>
          <p:cNvPr id="67" name="文本框 66"/>
          <p:cNvSpPr txBox="true"/>
          <p:nvPr/>
        </p:nvSpPr>
        <p:spPr>
          <a:xfrm>
            <a:off x="283093" y="1243804"/>
            <a:ext cx="420575" cy="330802"/>
          </a:xfrm>
          <a:custGeom>
            <a:avLst/>
            <a:gdLst>
              <a:gd name="connsiteX0" fmla="*/ 390702 w 420630"/>
              <a:gd name="connsiteY0" fmla="*/ 0 h 330845"/>
              <a:gd name="connsiteX1" fmla="*/ 420630 w 420630"/>
              <a:gd name="connsiteY1" fmla="*/ 63122 h 330845"/>
              <a:gd name="connsiteX2" fmla="*/ 355060 w 420630"/>
              <a:gd name="connsiteY2" fmla="*/ 105566 h 330845"/>
              <a:gd name="connsiteX3" fmla="*/ 334110 w 420630"/>
              <a:gd name="connsiteY3" fmla="*/ 177938 h 330845"/>
              <a:gd name="connsiteX4" fmla="*/ 408115 w 420630"/>
              <a:gd name="connsiteY4" fmla="*/ 177938 h 330845"/>
              <a:gd name="connsiteX5" fmla="*/ 408115 w 420630"/>
              <a:gd name="connsiteY5" fmla="*/ 330845 h 330845"/>
              <a:gd name="connsiteX6" fmla="*/ 255208 w 420630"/>
              <a:gd name="connsiteY6" fmla="*/ 330845 h 330845"/>
              <a:gd name="connsiteX7" fmla="*/ 255208 w 420630"/>
              <a:gd name="connsiteY7" fmla="*/ 221470 h 330845"/>
              <a:gd name="connsiteX8" fmla="*/ 266907 w 420630"/>
              <a:gd name="connsiteY8" fmla="*/ 116449 h 330845"/>
              <a:gd name="connsiteX9" fmla="*/ 310439 w 420630"/>
              <a:gd name="connsiteY9" fmla="*/ 47885 h 330845"/>
              <a:gd name="connsiteX10" fmla="*/ 390702 w 420630"/>
              <a:gd name="connsiteY10" fmla="*/ 0 h 330845"/>
              <a:gd name="connsiteX11" fmla="*/ 135494 w 420630"/>
              <a:gd name="connsiteY11" fmla="*/ 0 h 330845"/>
              <a:gd name="connsiteX12" fmla="*/ 165423 w 420630"/>
              <a:gd name="connsiteY12" fmla="*/ 63122 h 330845"/>
              <a:gd name="connsiteX13" fmla="*/ 99852 w 420630"/>
              <a:gd name="connsiteY13" fmla="*/ 105566 h 330845"/>
              <a:gd name="connsiteX14" fmla="*/ 78902 w 420630"/>
              <a:gd name="connsiteY14" fmla="*/ 177938 h 330845"/>
              <a:gd name="connsiteX15" fmla="*/ 152907 w 420630"/>
              <a:gd name="connsiteY15" fmla="*/ 177938 h 330845"/>
              <a:gd name="connsiteX16" fmla="*/ 152907 w 420630"/>
              <a:gd name="connsiteY16" fmla="*/ 330845 h 330845"/>
              <a:gd name="connsiteX17" fmla="*/ 0 w 420630"/>
              <a:gd name="connsiteY17" fmla="*/ 330845 h 330845"/>
              <a:gd name="connsiteX18" fmla="*/ 0 w 420630"/>
              <a:gd name="connsiteY18" fmla="*/ 221470 h 330845"/>
              <a:gd name="connsiteX19" fmla="*/ 11700 w 420630"/>
              <a:gd name="connsiteY19" fmla="*/ 116721 h 330845"/>
              <a:gd name="connsiteX20" fmla="*/ 54960 w 420630"/>
              <a:gd name="connsiteY20" fmla="*/ 47885 h 330845"/>
              <a:gd name="connsiteX21" fmla="*/ 135494 w 420630"/>
              <a:gd name="connsiteY21" fmla="*/ 0 h 33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630" h="330845">
                <a:moveTo>
                  <a:pt x="390702" y="0"/>
                </a:moveTo>
                <a:lnTo>
                  <a:pt x="420630" y="63122"/>
                </a:lnTo>
                <a:cubicBezTo>
                  <a:pt x="390158" y="73279"/>
                  <a:pt x="368301" y="87427"/>
                  <a:pt x="355060" y="105566"/>
                </a:cubicBezTo>
                <a:cubicBezTo>
                  <a:pt x="341819" y="123704"/>
                  <a:pt x="334836" y="147828"/>
                  <a:pt x="334110" y="177938"/>
                </a:cubicBezTo>
                <a:lnTo>
                  <a:pt x="408115" y="177938"/>
                </a:lnTo>
                <a:lnTo>
                  <a:pt x="408115" y="330845"/>
                </a:lnTo>
                <a:lnTo>
                  <a:pt x="255208" y="330845"/>
                </a:lnTo>
                <a:lnTo>
                  <a:pt x="255208" y="221470"/>
                </a:lnTo>
                <a:cubicBezTo>
                  <a:pt x="255208" y="176850"/>
                  <a:pt x="259108" y="141843"/>
                  <a:pt x="266907" y="116449"/>
                </a:cubicBezTo>
                <a:cubicBezTo>
                  <a:pt x="274707" y="91055"/>
                  <a:pt x="289218" y="68201"/>
                  <a:pt x="310439" y="47885"/>
                </a:cubicBezTo>
                <a:cubicBezTo>
                  <a:pt x="331661" y="27570"/>
                  <a:pt x="358416" y="11609"/>
                  <a:pt x="390702" y="0"/>
                </a:cubicBezTo>
                <a:close/>
                <a:moveTo>
                  <a:pt x="135494" y="0"/>
                </a:moveTo>
                <a:lnTo>
                  <a:pt x="165423" y="63122"/>
                </a:lnTo>
                <a:cubicBezTo>
                  <a:pt x="134950" y="73279"/>
                  <a:pt x="113093" y="87427"/>
                  <a:pt x="99852" y="105566"/>
                </a:cubicBezTo>
                <a:cubicBezTo>
                  <a:pt x="86611" y="123704"/>
                  <a:pt x="79628" y="147828"/>
                  <a:pt x="78902" y="177938"/>
                </a:cubicBezTo>
                <a:lnTo>
                  <a:pt x="152907" y="177938"/>
                </a:lnTo>
                <a:lnTo>
                  <a:pt x="152907" y="330845"/>
                </a:lnTo>
                <a:lnTo>
                  <a:pt x="0" y="330845"/>
                </a:lnTo>
                <a:lnTo>
                  <a:pt x="0" y="221470"/>
                </a:lnTo>
                <a:cubicBezTo>
                  <a:pt x="0" y="177212"/>
                  <a:pt x="3900" y="142296"/>
                  <a:pt x="11700" y="116721"/>
                </a:cubicBezTo>
                <a:cubicBezTo>
                  <a:pt x="19499" y="91146"/>
                  <a:pt x="33919" y="68201"/>
                  <a:pt x="54960" y="47885"/>
                </a:cubicBezTo>
                <a:cubicBezTo>
                  <a:pt x="76000" y="27570"/>
                  <a:pt x="102845" y="11609"/>
                  <a:pt x="135494" y="0"/>
                </a:cubicBezTo>
                <a:close/>
              </a:path>
            </a:pathLst>
          </a:custGeom>
          <a:solidFill>
            <a:schemeClr val="bg1"/>
          </a:solidFill>
          <a:ln>
            <a:noFill/>
          </a:ln>
          <a:effectLst/>
        </p:spPr>
        <p:txBody>
          <a:bodyPr rot="0" spcFirstLastPara="0" vertOverflow="overflow" horzOverflow="overflow" vert="horz" wrap="square" lIns="91428" tIns="45714" rIns="91428" bIns="45714" numCol="1" spcCol="0" rtlCol="0" fromWordArt="false" anchor="t" anchorCtr="false" forceAA="false" compatLnSpc="true">
            <a:noAutofit/>
          </a:bodyPr>
          <a:lstStyle>
            <a:defPPr>
              <a:defRPr lang="zh-CN"/>
            </a:defPPr>
            <a:lvl1pPr>
              <a:defRPr sz="2000" b="1">
                <a:solidFill>
                  <a:srgbClr val="00B0F0"/>
                </a:solidFill>
                <a:latin typeface="+mn-ea"/>
              </a:defRPr>
            </a:lvl1pPr>
          </a:lstStyle>
          <a:p>
            <a:endParaRPr lang="id-ID" sz="8800" dirty="0">
              <a:solidFill>
                <a:schemeClr val="bg1"/>
              </a:solidFill>
              <a:latin typeface="+mn-lt"/>
              <a:cs typeface="+mn-ea"/>
              <a:sym typeface="+mn-lt"/>
            </a:endParaRPr>
          </a:p>
        </p:txBody>
      </p:sp>
      <p:sp>
        <p:nvSpPr>
          <p:cNvPr id="68" name="文本框 67"/>
          <p:cNvSpPr txBox="true"/>
          <p:nvPr/>
        </p:nvSpPr>
        <p:spPr>
          <a:xfrm>
            <a:off x="11236760" y="5993809"/>
            <a:ext cx="538197" cy="422373"/>
          </a:xfrm>
          <a:custGeom>
            <a:avLst/>
            <a:gdLst>
              <a:gd name="connsiteX0" fmla="*/ 269356 w 422263"/>
              <a:gd name="connsiteY0" fmla="*/ 0 h 331389"/>
              <a:gd name="connsiteX1" fmla="*/ 422263 w 422263"/>
              <a:gd name="connsiteY1" fmla="*/ 0 h 331389"/>
              <a:gd name="connsiteX2" fmla="*/ 422263 w 422263"/>
              <a:gd name="connsiteY2" fmla="*/ 109919 h 331389"/>
              <a:gd name="connsiteX3" fmla="*/ 410564 w 422263"/>
              <a:gd name="connsiteY3" fmla="*/ 214396 h 331389"/>
              <a:gd name="connsiteX4" fmla="*/ 367031 w 422263"/>
              <a:gd name="connsiteY4" fmla="*/ 283232 h 331389"/>
              <a:gd name="connsiteX5" fmla="*/ 286769 w 422263"/>
              <a:gd name="connsiteY5" fmla="*/ 331389 h 331389"/>
              <a:gd name="connsiteX6" fmla="*/ 256840 w 422263"/>
              <a:gd name="connsiteY6" fmla="*/ 267723 h 331389"/>
              <a:gd name="connsiteX7" fmla="*/ 322411 w 422263"/>
              <a:gd name="connsiteY7" fmla="*/ 225279 h 331389"/>
              <a:gd name="connsiteX8" fmla="*/ 342817 w 422263"/>
              <a:gd name="connsiteY8" fmla="*/ 152907 h 331389"/>
              <a:gd name="connsiteX9" fmla="*/ 269356 w 422263"/>
              <a:gd name="connsiteY9" fmla="*/ 152907 h 331389"/>
              <a:gd name="connsiteX10" fmla="*/ 12516 w 422263"/>
              <a:gd name="connsiteY10" fmla="*/ 0 h 331389"/>
              <a:gd name="connsiteX11" fmla="*/ 165423 w 422263"/>
              <a:gd name="connsiteY11" fmla="*/ 0 h 331389"/>
              <a:gd name="connsiteX12" fmla="*/ 165423 w 422263"/>
              <a:gd name="connsiteY12" fmla="*/ 109919 h 331389"/>
              <a:gd name="connsiteX13" fmla="*/ 153996 w 422263"/>
              <a:gd name="connsiteY13" fmla="*/ 214396 h 331389"/>
              <a:gd name="connsiteX14" fmla="*/ 110735 w 422263"/>
              <a:gd name="connsiteY14" fmla="*/ 283232 h 331389"/>
              <a:gd name="connsiteX15" fmla="*/ 29929 w 422263"/>
              <a:gd name="connsiteY15" fmla="*/ 331389 h 331389"/>
              <a:gd name="connsiteX16" fmla="*/ 0 w 422263"/>
              <a:gd name="connsiteY16" fmla="*/ 267723 h 331389"/>
              <a:gd name="connsiteX17" fmla="*/ 65843 w 422263"/>
              <a:gd name="connsiteY17" fmla="*/ 225279 h 331389"/>
              <a:gd name="connsiteX18" fmla="*/ 86521 w 422263"/>
              <a:gd name="connsiteY18" fmla="*/ 152907 h 331389"/>
              <a:gd name="connsiteX19" fmla="*/ 12516 w 422263"/>
              <a:gd name="connsiteY19" fmla="*/ 152907 h 33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2263" h="331389">
                <a:moveTo>
                  <a:pt x="269356" y="0"/>
                </a:moveTo>
                <a:lnTo>
                  <a:pt x="422263" y="0"/>
                </a:lnTo>
                <a:lnTo>
                  <a:pt x="422263" y="109919"/>
                </a:lnTo>
                <a:cubicBezTo>
                  <a:pt x="422263" y="154177"/>
                  <a:pt x="418363" y="189003"/>
                  <a:pt x="410564" y="214396"/>
                </a:cubicBezTo>
                <a:cubicBezTo>
                  <a:pt x="402764" y="239790"/>
                  <a:pt x="388253" y="262735"/>
                  <a:pt x="367031" y="283232"/>
                </a:cubicBezTo>
                <a:cubicBezTo>
                  <a:pt x="345809" y="303728"/>
                  <a:pt x="319055" y="319781"/>
                  <a:pt x="286769" y="331389"/>
                </a:cubicBezTo>
                <a:lnTo>
                  <a:pt x="256840" y="267723"/>
                </a:lnTo>
                <a:cubicBezTo>
                  <a:pt x="287313" y="257566"/>
                  <a:pt x="309170" y="243418"/>
                  <a:pt x="322411" y="225279"/>
                </a:cubicBezTo>
                <a:cubicBezTo>
                  <a:pt x="335652" y="207141"/>
                  <a:pt x="342454" y="183017"/>
                  <a:pt x="342817" y="152907"/>
                </a:cubicBezTo>
                <a:lnTo>
                  <a:pt x="269356" y="152907"/>
                </a:lnTo>
                <a:close/>
                <a:moveTo>
                  <a:pt x="12516" y="0"/>
                </a:moveTo>
                <a:lnTo>
                  <a:pt x="165423" y="0"/>
                </a:lnTo>
                <a:lnTo>
                  <a:pt x="165423" y="109919"/>
                </a:lnTo>
                <a:cubicBezTo>
                  <a:pt x="165423" y="154177"/>
                  <a:pt x="161614" y="189003"/>
                  <a:pt x="153996" y="214396"/>
                </a:cubicBezTo>
                <a:cubicBezTo>
                  <a:pt x="146377" y="239790"/>
                  <a:pt x="131957" y="262735"/>
                  <a:pt x="110735" y="283232"/>
                </a:cubicBezTo>
                <a:cubicBezTo>
                  <a:pt x="89513" y="303728"/>
                  <a:pt x="62578" y="319781"/>
                  <a:pt x="29929" y="331389"/>
                </a:cubicBezTo>
                <a:lnTo>
                  <a:pt x="0" y="267723"/>
                </a:lnTo>
                <a:cubicBezTo>
                  <a:pt x="30836" y="257566"/>
                  <a:pt x="52783" y="243418"/>
                  <a:pt x="65843" y="225279"/>
                </a:cubicBezTo>
                <a:cubicBezTo>
                  <a:pt x="78902" y="207141"/>
                  <a:pt x="85795" y="183017"/>
                  <a:pt x="86521" y="152907"/>
                </a:cubicBezTo>
                <a:lnTo>
                  <a:pt x="12516" y="152907"/>
                </a:lnTo>
                <a:close/>
              </a:path>
            </a:pathLst>
          </a:custGeom>
          <a:solidFill>
            <a:schemeClr val="bg1"/>
          </a:solidFill>
          <a:ln>
            <a:noFill/>
          </a:ln>
          <a:effectLst/>
        </p:spPr>
        <p:txBody>
          <a:bodyPr rot="0" spcFirstLastPara="0" vertOverflow="overflow" horzOverflow="overflow" vert="horz" wrap="square" lIns="91428" tIns="45714" rIns="91428" bIns="45714" numCol="1" spcCol="0" rtlCol="0" fromWordArt="false" anchor="t" anchorCtr="false" forceAA="false" compatLnSpc="true">
            <a:noAutofit/>
          </a:bodyPr>
          <a:lstStyle>
            <a:defPPr>
              <a:defRPr lang="zh-CN"/>
            </a:defPPr>
            <a:lvl1pPr>
              <a:defRPr sz="2000" b="1">
                <a:solidFill>
                  <a:srgbClr val="00B0F0"/>
                </a:solidFill>
                <a:latin typeface="+mn-ea"/>
              </a:defRPr>
            </a:lvl1pPr>
          </a:lstStyle>
          <a:p>
            <a:endParaRPr lang="id-ID" sz="8800" dirty="0">
              <a:solidFill>
                <a:schemeClr val="bg1"/>
              </a:solidFill>
              <a:latin typeface="+mn-lt"/>
              <a:cs typeface="+mn-ea"/>
              <a:sym typeface="+mn-lt"/>
            </a:endParaRPr>
          </a:p>
        </p:txBody>
      </p:sp>
      <p:sp>
        <p:nvSpPr>
          <p:cNvPr id="69" name="文本框 68"/>
          <p:cNvSpPr txBox="true"/>
          <p:nvPr/>
        </p:nvSpPr>
        <p:spPr>
          <a:xfrm>
            <a:off x="1003300" y="1118650"/>
            <a:ext cx="9988550" cy="5077460"/>
          </a:xfrm>
          <a:prstGeom prst="rect">
            <a:avLst/>
          </a:prstGeom>
          <a:noFill/>
        </p:spPr>
        <p:txBody>
          <a:bodyPr wrap="square" rtlCol="0">
            <a:spAutoFit/>
          </a:bodyPr>
          <a:lstStyle>
            <a:defPPr>
              <a:defRPr lang="zh-CN"/>
            </a:defPPr>
            <a:lvl1pPr algn="just">
              <a:lnSpc>
                <a:spcPct val="130000"/>
              </a:lnSpc>
              <a:defRPr sz="1600">
                <a:solidFill>
                  <a:schemeClr val="bg1"/>
                </a:solidFill>
              </a:defRPr>
            </a:lvl1pPr>
          </a:lstStyle>
          <a:p>
            <a:pPr marL="0" indent="0">
              <a:lnSpc>
                <a:spcPct val="150000"/>
              </a:lnSpc>
              <a:buNone/>
            </a:pPr>
            <a:r>
              <a:rPr lang="zh-CN" altLang="en-US" sz="2400" dirty="0" smtClean="0">
                <a:latin typeface="黑体" panose="02010609060101010101" charset="-122"/>
                <a:ea typeface="黑体" panose="02010609060101010101" charset="-122"/>
                <a:sym typeface="+mn-ea"/>
              </a:rPr>
              <a:t>    </a:t>
            </a:r>
            <a:r>
              <a:rPr lang="en-US" altLang="zh-CN" sz="2400" dirty="0" smtClean="0">
                <a:latin typeface="黑体" panose="02010609060101010101" charset="-122"/>
                <a:ea typeface="黑体" panose="02010609060101010101" charset="-122"/>
                <a:sym typeface="+mn-ea"/>
              </a:rPr>
              <a:t>    </a:t>
            </a:r>
            <a:r>
              <a:rPr lang="zh-CN" altLang="en-US" sz="2400" dirty="0" smtClean="0">
                <a:latin typeface="黑体" panose="02010609060101010101" charset="-122"/>
                <a:ea typeface="黑体" panose="02010609060101010101" charset="-122"/>
                <a:sym typeface="+mn-ea"/>
              </a:rPr>
              <a:t>承办</a:t>
            </a:r>
            <a:r>
              <a:rPr lang="zh-CN" altLang="en-US" sz="2400" dirty="0">
                <a:latin typeface="黑体" panose="02010609060101010101" charset="-122"/>
                <a:ea typeface="黑体" panose="02010609060101010101" charset="-122"/>
                <a:sym typeface="+mn-ea"/>
              </a:rPr>
              <a:t>银行：进出口银行山东省分行、工商银行山东省分行、农业银行山东省分行、中国银行山东省分行、建设银行山东省分行、交通银行山东省分行、省农信联社、恒丰银行、光大银行济南分行、招商银行济南分行、浦发银行济南分行、民生银行济南分行、浙商银行济南分行、齐鲁银行、青岛银行、齐商银行、枣庄银行、东营银行、烟台银行、潍坊银行、济宁银行、泰安银行、威海市商业银行、日照银行、莱商银行、临商银行、德州银行、北京银行济南分行。</a:t>
            </a:r>
            <a:endParaRPr lang="zh-CN" altLang="en-US" sz="2400" dirty="0">
              <a:latin typeface="黑体" panose="02010609060101010101" charset="-122"/>
              <a:ea typeface="黑体" panose="02010609060101010101" charset="-122"/>
              <a:sym typeface="+mn-ea"/>
            </a:endParaRPr>
          </a:p>
          <a:p>
            <a:pPr marL="0" indent="0">
              <a:lnSpc>
                <a:spcPct val="150000"/>
              </a:lnSpc>
              <a:buNone/>
            </a:pPr>
            <a:r>
              <a:rPr lang="zh-CN" altLang="en-US" sz="2400" dirty="0">
                <a:latin typeface="黑体" panose="02010609060101010101" charset="-122"/>
                <a:ea typeface="黑体" panose="02010609060101010101" charset="-122"/>
                <a:sym typeface="+mn-ea"/>
              </a:rPr>
              <a:t> </a:t>
            </a:r>
            <a:r>
              <a:rPr lang="en-US" altLang="zh-CN" sz="2400" dirty="0">
                <a:latin typeface="黑体" panose="02010609060101010101" charset="-122"/>
                <a:ea typeface="黑体" panose="02010609060101010101" charset="-122"/>
                <a:sym typeface="+mn-ea"/>
              </a:rPr>
              <a:t>       </a:t>
            </a:r>
            <a:r>
              <a:rPr lang="zh-CN" altLang="en-US" sz="2400" dirty="0">
                <a:latin typeface="黑体" panose="02010609060101010101" charset="-122"/>
                <a:ea typeface="黑体" panose="02010609060101010101" charset="-122"/>
                <a:sym typeface="+mn-ea"/>
              </a:rPr>
              <a:t>承办保险机构：中国信保山东分公司、人保财险山东省分公司、太保财险山东分公司</a:t>
            </a:r>
            <a:r>
              <a:rPr lang="zh-CN" altLang="en-US" sz="2400" dirty="0" smtClean="0">
                <a:latin typeface="黑体" panose="02010609060101010101" charset="-122"/>
                <a:ea typeface="黑体" panose="02010609060101010101" charset="-122"/>
                <a:sym typeface="+mn-ea"/>
              </a:rPr>
              <a:t>。    </a:t>
            </a:r>
            <a:endParaRPr lang="zh-CN" altLang="en-US" sz="1400" dirty="0">
              <a:latin typeface="黑体" panose="02010609060101010101" charset="-122"/>
              <a:ea typeface="黑体" panose="02010609060101010101" charset="-122"/>
              <a:cs typeface="+mn-ea"/>
              <a:sym typeface="+mn-lt"/>
            </a:endParaRPr>
          </a:p>
        </p:txBody>
      </p:sp>
      <p:grpSp>
        <p:nvGrpSpPr>
          <p:cNvPr id="56" name="组合 55"/>
          <p:cNvGrpSpPr/>
          <p:nvPr/>
        </p:nvGrpSpPr>
        <p:grpSpPr>
          <a:xfrm>
            <a:off x="1" y="251930"/>
            <a:ext cx="12190412" cy="820255"/>
            <a:chOff x="1" y="348182"/>
            <a:chExt cx="12190412" cy="820255"/>
          </a:xfrm>
        </p:grpSpPr>
        <p:sp>
          <p:nvSpPr>
            <p:cNvPr id="57" name="矩形 56"/>
            <p:cNvSpPr/>
            <p:nvPr/>
          </p:nvSpPr>
          <p:spPr>
            <a:xfrm flipV="true">
              <a:off x="725" y="348182"/>
              <a:ext cx="320551" cy="8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flipV="true">
              <a:off x="1" y="1122718"/>
              <a:ext cx="121904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 calcmode="lin" valueType="num">
                                      <p:cBhvr>
                                        <p:cTn id="10" dur="750" fill="hold"/>
                                        <p:tgtEl>
                                          <p:spTgt spid="67"/>
                                        </p:tgtEl>
                                        <p:attrNameLst>
                                          <p:attrName>ppt_w</p:attrName>
                                        </p:attrNameLst>
                                      </p:cBhvr>
                                      <p:tavLst>
                                        <p:tav tm="0">
                                          <p:val>
                                            <p:fltVal val="0"/>
                                          </p:val>
                                        </p:tav>
                                        <p:tav tm="100000">
                                          <p:val>
                                            <p:strVal val="#ppt_w"/>
                                          </p:val>
                                        </p:tav>
                                      </p:tavLst>
                                    </p:anim>
                                    <p:anim calcmode="lin" valueType="num">
                                      <p:cBhvr>
                                        <p:cTn id="11" dur="750" fill="hold"/>
                                        <p:tgtEl>
                                          <p:spTgt spid="67"/>
                                        </p:tgtEl>
                                        <p:attrNameLst>
                                          <p:attrName>ppt_h</p:attrName>
                                        </p:attrNameLst>
                                      </p:cBhvr>
                                      <p:tavLst>
                                        <p:tav tm="0">
                                          <p:val>
                                            <p:fltVal val="0"/>
                                          </p:val>
                                        </p:tav>
                                        <p:tav tm="100000">
                                          <p:val>
                                            <p:strVal val="#ppt_h"/>
                                          </p:val>
                                        </p:tav>
                                      </p:tavLst>
                                    </p:anim>
                                    <p:animEffect transition="in" filter="fade">
                                      <p:cBhvr>
                                        <p:cTn id="12" dur="750"/>
                                        <p:tgtEl>
                                          <p:spTgt spid="6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p:cTn id="15" dur="750" fill="hold"/>
                                        <p:tgtEl>
                                          <p:spTgt spid="68"/>
                                        </p:tgtEl>
                                        <p:attrNameLst>
                                          <p:attrName>ppt_w</p:attrName>
                                        </p:attrNameLst>
                                      </p:cBhvr>
                                      <p:tavLst>
                                        <p:tav tm="0">
                                          <p:val>
                                            <p:fltVal val="0"/>
                                          </p:val>
                                        </p:tav>
                                        <p:tav tm="100000">
                                          <p:val>
                                            <p:strVal val="#ppt_w"/>
                                          </p:val>
                                        </p:tav>
                                      </p:tavLst>
                                    </p:anim>
                                    <p:anim calcmode="lin" valueType="num">
                                      <p:cBhvr>
                                        <p:cTn id="16" dur="750" fill="hold"/>
                                        <p:tgtEl>
                                          <p:spTgt spid="68"/>
                                        </p:tgtEl>
                                        <p:attrNameLst>
                                          <p:attrName>ppt_h</p:attrName>
                                        </p:attrNameLst>
                                      </p:cBhvr>
                                      <p:tavLst>
                                        <p:tav tm="0">
                                          <p:val>
                                            <p:fltVal val="0"/>
                                          </p:val>
                                        </p:tav>
                                        <p:tav tm="100000">
                                          <p:val>
                                            <p:strVal val="#ppt_h"/>
                                          </p:val>
                                        </p:tav>
                                      </p:tavLst>
                                    </p:anim>
                                    <p:animEffect transition="in" filter="fade">
                                      <p:cBhvr>
                                        <p:cTn id="17" dur="750"/>
                                        <p:tgtEl>
                                          <p:spTgt spid="68"/>
                                        </p:tgtEl>
                                      </p:cBhvr>
                                    </p:animEffect>
                                  </p:childTnLst>
                                </p:cTn>
                              </p:par>
                              <p:par>
                                <p:cTn id="18" presetID="22" presetClass="entr" presetSubtype="8"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ldLvl="0" animBg="true"/>
      <p:bldP spid="68" grpId="0" bldLvl="0" animBg="true"/>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 y="251930"/>
            <a:ext cx="12190412" cy="820255"/>
            <a:chOff x="1" y="348182"/>
            <a:chExt cx="12190412" cy="820255"/>
          </a:xfrm>
        </p:grpSpPr>
        <p:sp>
          <p:nvSpPr>
            <p:cNvPr id="7" name="矩形 6"/>
            <p:cNvSpPr/>
            <p:nvPr/>
          </p:nvSpPr>
          <p:spPr>
            <a:xfrm flipV="true">
              <a:off x="725" y="348182"/>
              <a:ext cx="320551" cy="8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20"/>
            <p:cNvSpPr txBox="true"/>
            <p:nvPr/>
          </p:nvSpPr>
          <p:spPr>
            <a:xfrm>
              <a:off x="566308" y="399620"/>
              <a:ext cx="2814375" cy="768350"/>
            </a:xfrm>
            <a:prstGeom prst="rect">
              <a:avLst/>
            </a:prstGeom>
            <a:noFill/>
          </p:spPr>
          <p:txBody>
            <a:bodyPr wrap="square" rtlCol="0">
              <a:spAutoFit/>
            </a:bodyPr>
            <a:lstStyle/>
            <a:p>
              <a:r>
                <a:rPr lang="zh-CN" altLang="en-US" sz="2200">
                  <a:solidFill>
                    <a:schemeClr val="accent5">
                      <a:lumMod val="60000"/>
                      <a:lumOff val="40000"/>
                    </a:schemeClr>
                  </a:solidFill>
                  <a:latin typeface="黑体" panose="02010609060101010101" charset="-122"/>
                  <a:ea typeface="黑体" panose="02010609060101010101" charset="-122"/>
                  <a:sym typeface="+mn-ea"/>
                </a:rPr>
                <a:t>二、齐鲁进口贷</a:t>
              </a:r>
              <a:endParaRPr lang="zh-CN" altLang="en-US" sz="2200">
                <a:solidFill>
                  <a:schemeClr val="accent5">
                    <a:lumMod val="60000"/>
                    <a:lumOff val="40000"/>
                  </a:schemeClr>
                </a:solidFill>
                <a:latin typeface="黑体" panose="02010609060101010101" charset="-122"/>
                <a:ea typeface="黑体" panose="02010609060101010101" charset="-122"/>
              </a:endParaRPr>
            </a:p>
            <a:p>
              <a:endParaRPr lang="zh-CN" altLang="en-US" sz="2200" b="1" dirty="0">
                <a:solidFill>
                  <a:schemeClr val="accent5">
                    <a:lumMod val="60000"/>
                    <a:lumOff val="40000"/>
                  </a:schemeClr>
                </a:solidFill>
                <a:latin typeface="黑体" panose="02010609060101010101" charset="-122"/>
                <a:ea typeface="黑体" panose="02010609060101010101" charset="-122"/>
                <a:sym typeface="+mn-ea"/>
              </a:endParaRPr>
            </a:p>
          </p:txBody>
        </p:sp>
        <p:sp>
          <p:nvSpPr>
            <p:cNvPr id="11" name="矩形 10"/>
            <p:cNvSpPr/>
            <p:nvPr/>
          </p:nvSpPr>
          <p:spPr>
            <a:xfrm flipV="true">
              <a:off x="1" y="1122718"/>
              <a:ext cx="121904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true"/>
          <p:nvPr/>
        </p:nvSpPr>
        <p:spPr>
          <a:xfrm>
            <a:off x="1204595" y="1067345"/>
            <a:ext cx="9773285" cy="470789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50000"/>
              </a:lnSpc>
              <a:buNone/>
            </a:pPr>
            <a:r>
              <a:rPr lang="en-US" altLang="zh-CN" sz="20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000" dirty="0">
                <a:solidFill>
                  <a:schemeClr val="bg1"/>
                </a:solidFill>
                <a:latin typeface="黑体" panose="02010609060101010101" charset="-122"/>
                <a:ea typeface="黑体" panose="02010609060101010101" charset="-122"/>
                <a:cs typeface="黑体" panose="02010609060101010101" charset="-122"/>
                <a:sym typeface="+mn-ea"/>
              </a:rPr>
              <a:t>为进一步缓解我省中小微进口企业融资难、融资贵问题，2022年5月，省商务厅、省地方金融监管局、人民银行济南分行联合山东农担公司、省投融资担保集团共同出台《山东省“齐鲁进口贷”业务实施办法（试行）》，利用现行政府性融资担保风险补偿机制，为最近12个月累计进口额不超过2000万美元的资源能源性商品、机电高技术装备、农产品等重要民生消费品进口企业，提供优惠贷款利率和优惠担保费率，其中符合山东农担公司业务条件的，适用“齐鲁进口贷-惠农进口贷</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000" dirty="0">
                <a:solidFill>
                  <a:schemeClr val="bg1"/>
                </a:solidFill>
                <a:latin typeface="黑体" panose="02010609060101010101" charset="-122"/>
                <a:ea typeface="黑体" panose="02010609060101010101" charset="-122"/>
                <a:cs typeface="黑体" panose="02010609060101010101" charset="-122"/>
                <a:sym typeface="+mn-ea"/>
              </a:rPr>
              <a:t>单户贷款额度为 10 万元-300 万元；符合省投融资担保集团及体系成员业务条件的，适用“齐鲁进口贷-普惠进口贷</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dirty="0">
                <a:solidFill>
                  <a:schemeClr val="bg1"/>
                </a:solidFill>
                <a:latin typeface="黑体" panose="02010609060101010101" charset="-122"/>
                <a:ea typeface="黑体" panose="02010609060101010101" charset="-122"/>
                <a:cs typeface="黑体" panose="02010609060101010101" charset="-122"/>
                <a:sym typeface="+mn-ea"/>
              </a:rPr>
              <a:t>单户贷款额度不超过1000万元。“惠农进口贷”担保费率不超过贷款金额的0.75%/年；“普惠进口贷”担保费率原则上不超过贷款金额的1%/年。贷款利率不超过6%</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mn-ea"/>
              </a:rPr>
              <a:t>。</a:t>
            </a:r>
            <a:endParaRPr lang="zh-CN" altLang="en-US" sz="2000" dirty="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 y="251930"/>
            <a:ext cx="12190412" cy="820255"/>
            <a:chOff x="1" y="348182"/>
            <a:chExt cx="12190412" cy="820255"/>
          </a:xfrm>
        </p:grpSpPr>
        <p:sp>
          <p:nvSpPr>
            <p:cNvPr id="7" name="矩形 6"/>
            <p:cNvSpPr/>
            <p:nvPr/>
          </p:nvSpPr>
          <p:spPr>
            <a:xfrm flipV="true">
              <a:off x="725" y="348182"/>
              <a:ext cx="320551" cy="8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20"/>
            <p:cNvSpPr txBox="true"/>
            <p:nvPr/>
          </p:nvSpPr>
          <p:spPr>
            <a:xfrm>
              <a:off x="566421" y="399617"/>
              <a:ext cx="5846445" cy="768350"/>
            </a:xfrm>
            <a:prstGeom prst="rect">
              <a:avLst/>
            </a:prstGeom>
            <a:noFill/>
          </p:spPr>
          <p:txBody>
            <a:bodyPr wrap="square" rtlCol="0">
              <a:spAutoFit/>
            </a:bodyPr>
            <a:lstStyle/>
            <a:p>
              <a:r>
                <a:rPr lang="zh-CN" altLang="en-US" sz="2200">
                  <a:solidFill>
                    <a:schemeClr val="accent5">
                      <a:lumMod val="60000"/>
                      <a:lumOff val="40000"/>
                    </a:schemeClr>
                  </a:solidFill>
                  <a:latin typeface="黑体" panose="02010609060101010101" charset="-122"/>
                  <a:ea typeface="黑体" panose="02010609060101010101" charset="-122"/>
                  <a:sym typeface="+mn-ea"/>
                </a:rPr>
                <a:t>三、外贸企业汇率避险增信服务试点</a:t>
              </a:r>
              <a:endParaRPr lang="zh-CN" altLang="en-US" sz="2200">
                <a:solidFill>
                  <a:schemeClr val="accent5">
                    <a:lumMod val="60000"/>
                    <a:lumOff val="40000"/>
                  </a:schemeClr>
                </a:solidFill>
                <a:latin typeface="黑体" panose="02010609060101010101" charset="-122"/>
                <a:ea typeface="黑体" panose="02010609060101010101" charset="-122"/>
              </a:endParaRPr>
            </a:p>
            <a:p>
              <a:endParaRPr lang="zh-CN" altLang="en-US" sz="2200" b="1" dirty="0">
                <a:solidFill>
                  <a:schemeClr val="accent5">
                    <a:lumMod val="60000"/>
                    <a:lumOff val="40000"/>
                  </a:schemeClr>
                </a:solidFill>
                <a:latin typeface="黑体" panose="02010609060101010101" charset="-122"/>
                <a:ea typeface="黑体" panose="02010609060101010101" charset="-122"/>
                <a:sym typeface="+mn-ea"/>
              </a:endParaRPr>
            </a:p>
          </p:txBody>
        </p:sp>
        <p:sp>
          <p:nvSpPr>
            <p:cNvPr id="11" name="矩形 10"/>
            <p:cNvSpPr/>
            <p:nvPr/>
          </p:nvSpPr>
          <p:spPr>
            <a:xfrm flipV="true">
              <a:off x="1" y="1122718"/>
              <a:ext cx="121904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true"/>
          <p:nvPr/>
        </p:nvSpPr>
        <p:spPr>
          <a:xfrm>
            <a:off x="1740535" y="1608503"/>
            <a:ext cx="8562340" cy="3969385"/>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为提升中小微外贸企业应对汇率波动风险能力，2022年8月，省商务厅会同省财政厅、国家外汇管理局山东省分局、省地方金融监管局出台《山东省支持中小微外贸企业汇率避险增信服务试点管理办法》，建立“政府+银行+担保”运作模式，鼓励融资担保机构为企业汇率避险提供担保服务，银行机构免除进出口额在2000万美元以下中小微外贸企业汇率避险保证金，担保费由省、市两级财政给予全额补助。</a:t>
            </a:r>
            <a:endParaRPr lang="zh-CN" altLang="en-US" sz="2400" dirty="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Users\Administrator.000\Desktop\图片1.png图片1"/>
          <p:cNvPicPr>
            <a:picLocks noChangeAspect="true"/>
          </p:cNvPicPr>
          <p:nvPr/>
        </p:nvPicPr>
        <p:blipFill>
          <a:blip r:embed="rId1"/>
          <a:srcRect/>
          <a:stretch>
            <a:fillRect/>
          </a:stretch>
        </p:blipFill>
        <p:spPr>
          <a:xfrm>
            <a:off x="159" y="1429"/>
            <a:ext cx="12190095" cy="6856730"/>
          </a:xfrm>
          <a:prstGeom prst="rect">
            <a:avLst/>
          </a:prstGeom>
        </p:spPr>
      </p:pic>
      <p:sp>
        <p:nvSpPr>
          <p:cNvPr id="15" name="文本框 4"/>
          <p:cNvSpPr txBox="true">
            <a:spLocks noChangeArrowheads="true"/>
          </p:cNvSpPr>
          <p:nvPr/>
        </p:nvSpPr>
        <p:spPr bwMode="auto">
          <a:xfrm>
            <a:off x="2737767" y="1998451"/>
            <a:ext cx="6860018"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a:defRPr>
                <a:solidFill>
                  <a:schemeClr val="tx1"/>
                </a:solidFill>
                <a:latin typeface="Calibri" panose="020F0502020204030204" pitchFamily="34" charset="0"/>
                <a:ea typeface="宋体" pitchFamily="2" charset="-122"/>
              </a:defRPr>
            </a:lvl1pPr>
            <a:lvl2pPr marL="742950" indent="-285750">
              <a:defRPr>
                <a:solidFill>
                  <a:schemeClr val="tx1"/>
                </a:solidFill>
                <a:latin typeface="Calibri" panose="020F0502020204030204" pitchFamily="34" charset="0"/>
                <a:ea typeface="宋体" pitchFamily="2" charset="-122"/>
              </a:defRPr>
            </a:lvl2pPr>
            <a:lvl3pPr marL="1143000" indent="-228600">
              <a:defRPr>
                <a:solidFill>
                  <a:schemeClr val="tx1"/>
                </a:solidFill>
                <a:latin typeface="Calibri" panose="020F0502020204030204" pitchFamily="34" charset="0"/>
                <a:ea typeface="宋体" pitchFamily="2" charset="-122"/>
              </a:defRPr>
            </a:lvl3pPr>
            <a:lvl4pPr marL="1600200" indent="-228600">
              <a:defRPr>
                <a:solidFill>
                  <a:schemeClr val="tx1"/>
                </a:solidFill>
                <a:latin typeface="Calibri" panose="020F0502020204030204" pitchFamily="34" charset="0"/>
                <a:ea typeface="宋体" pitchFamily="2" charset="-122"/>
              </a:defRPr>
            </a:lvl4pPr>
            <a:lvl5pPr marL="2057400" indent="-22860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9pPr>
          </a:lstStyle>
          <a:p>
            <a:pPr algn="ctr"/>
            <a:r>
              <a:rPr lang="zh-CN" altLang="en-US" sz="6000"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谢谢大家</a:t>
            </a:r>
            <a:r>
              <a:rPr lang="en-US" altLang="zh-CN" sz="6000"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a:t>
            </a:r>
            <a:endParaRPr lang="en-US" altLang="zh-CN" sz="6000"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false" advTm="1000">
        <p14:warp dir="in"/>
      </p:transition>
    </mc:Choice>
    <mc:Fallback>
      <p:transition spd="slow" advClick="false"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par>
                                <p:cTn id="8" presetID="47" presetClass="entr" presetSubtype="0" fill="hold" nodeType="withEffect">
                                  <p:stCondLst>
                                    <p:cond delay="150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1000"/>
                                        <p:tgtEl>
                                          <p:spTgt spid="15">
                                            <p:txEl>
                                              <p:pRg st="0" end="0"/>
                                            </p:txEl>
                                          </p:spTgt>
                                        </p:tgtEl>
                                      </p:cBhvr>
                                    </p:animEffect>
                                    <p:anim calcmode="lin" valueType="num">
                                      <p:cBhvr>
                                        <p:cTn id="1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Administrator.000\Desktop\图片1.png图片1"/>
          <p:cNvPicPr>
            <a:picLocks noChangeAspect="true"/>
          </p:cNvPicPr>
          <p:nvPr/>
        </p:nvPicPr>
        <p:blipFill>
          <a:blip r:embed="rId1"/>
          <a:srcRect/>
          <a:stretch>
            <a:fillRect/>
          </a:stretch>
        </p:blipFill>
        <p:spPr>
          <a:xfrm>
            <a:off x="-317" y="-322421"/>
            <a:ext cx="12190095" cy="6856730"/>
          </a:xfrm>
          <a:prstGeom prst="rect">
            <a:avLst/>
          </a:prstGeom>
        </p:spPr>
      </p:pic>
      <p:grpSp>
        <p:nvGrpSpPr>
          <p:cNvPr id="38" name="组合 37"/>
          <p:cNvGrpSpPr/>
          <p:nvPr/>
        </p:nvGrpSpPr>
        <p:grpSpPr>
          <a:xfrm>
            <a:off x="1657974" y="1531615"/>
            <a:ext cx="4733303" cy="2308225"/>
            <a:chOff x="6843514" y="1306564"/>
            <a:chExt cx="4388752" cy="2308368"/>
          </a:xfrm>
        </p:grpSpPr>
        <p:sp>
          <p:nvSpPr>
            <p:cNvPr id="39" name="Rectangle 39"/>
            <p:cNvSpPr>
              <a:spLocks noChangeArrowheads="true"/>
            </p:cNvSpPr>
            <p:nvPr/>
          </p:nvSpPr>
          <p:spPr bwMode="auto">
            <a:xfrm>
              <a:off x="7337509" y="1306564"/>
              <a:ext cx="3894757" cy="230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indent="0">
                <a:lnSpc>
                  <a:spcPct val="150000"/>
                </a:lnSpc>
                <a:buNone/>
              </a:pPr>
              <a:r>
                <a:rPr lang="zh-CN" altLang="en-US" sz="2000" dirty="0">
                  <a:solidFill>
                    <a:srgbClr val="FFC000"/>
                  </a:solidFill>
                  <a:effectLst>
                    <a:outerShdw blurRad="38100" dist="38100" dir="2700000" algn="tl">
                      <a:srgbClr val="000000">
                        <a:alpha val="43137"/>
                      </a:srgbClr>
                    </a:outerShdw>
                  </a:effectLst>
                  <a:latin typeface="黑体" panose="02010609060101010101" charset="-122"/>
                  <a:ea typeface="黑体" panose="02010609060101010101" charset="-122"/>
                  <a:sym typeface="+mn-ea"/>
                </a:rPr>
                <a:t>外贸业务政策</a:t>
              </a:r>
              <a:endParaRPr lang="zh-CN" altLang="en-US" sz="2000" dirty="0">
                <a:solidFill>
                  <a:schemeClr val="bg1"/>
                </a:solidFill>
                <a:latin typeface="黑体" panose="02010609060101010101" charset="-122"/>
                <a:ea typeface="黑体" panose="02010609060101010101" charset="-122"/>
                <a:sym typeface="+mn-ea"/>
              </a:endParaRPr>
            </a:p>
            <a:p>
              <a:pPr marL="0" indent="0">
                <a:lnSpc>
                  <a:spcPct val="150000"/>
                </a:lnSpc>
                <a:buNone/>
              </a:pPr>
              <a:r>
                <a:rPr lang="zh-CN" altLang="en-US" sz="2000" dirty="0">
                  <a:solidFill>
                    <a:schemeClr val="bg1"/>
                  </a:solidFill>
                  <a:latin typeface="黑体" panose="02010609060101010101" charset="-122"/>
                  <a:ea typeface="黑体" panose="02010609060101010101" charset="-122"/>
                  <a:cs typeface="黑体" panose="02010609060101010101" charset="-122"/>
                  <a:sym typeface="+mn-ea"/>
                </a:rPr>
                <a:t>开拓国际市场方向</a:t>
              </a:r>
              <a:endParaRPr lang="zh-CN" altLang="en-US" sz="2000" dirty="0">
                <a:solidFill>
                  <a:schemeClr val="bg1"/>
                </a:solidFill>
                <a:latin typeface="黑体" panose="02010609060101010101" charset="-122"/>
                <a:ea typeface="黑体" panose="02010609060101010101" charset="-122"/>
                <a:cs typeface="黑体" panose="02010609060101010101" charset="-122"/>
                <a:sym typeface="+mn-ea"/>
              </a:endParaRPr>
            </a:p>
            <a:p>
              <a:pPr marL="0" indent="0">
                <a:lnSpc>
                  <a:spcPct val="150000"/>
                </a:lnSpc>
                <a:buNone/>
              </a:pPr>
              <a:r>
                <a:rPr lang="zh-CN" altLang="en-US" sz="2000" dirty="0">
                  <a:solidFill>
                    <a:schemeClr val="bg1"/>
                  </a:solidFill>
                  <a:latin typeface="黑体" panose="02010609060101010101" charset="-122"/>
                  <a:ea typeface="黑体" panose="02010609060101010101" charset="-122"/>
                  <a:sym typeface="+mn-ea"/>
                </a:rPr>
                <a:t>鼓励进口方向</a:t>
              </a:r>
              <a:endParaRPr lang="zh-CN" altLang="en-US" sz="2000" dirty="0">
                <a:solidFill>
                  <a:schemeClr val="bg1"/>
                </a:solidFill>
                <a:latin typeface="黑体" panose="02010609060101010101" charset="-122"/>
                <a:ea typeface="黑体" panose="02010609060101010101" charset="-122"/>
                <a:sym typeface="+mn-ea"/>
              </a:endParaRPr>
            </a:p>
            <a:p>
              <a:pPr marL="0" indent="0">
                <a:lnSpc>
                  <a:spcPct val="150000"/>
                </a:lnSpc>
                <a:buNone/>
              </a:pPr>
              <a:r>
                <a:rPr lang="zh-CN" altLang="en-US" sz="2000" dirty="0">
                  <a:solidFill>
                    <a:schemeClr val="bg1"/>
                  </a:solidFill>
                  <a:latin typeface="黑体" panose="02010609060101010101" charset="-122"/>
                  <a:ea typeface="黑体" panose="02010609060101010101" charset="-122"/>
                  <a:cs typeface="黑体" panose="02010609060101010101" charset="-122"/>
                  <a:sym typeface="+mn-ea"/>
                </a:rPr>
                <a:t>支持投保出口信用保险方向</a:t>
              </a:r>
              <a:endParaRPr lang="zh-CN" altLang="en-US" sz="2000" dirty="0">
                <a:solidFill>
                  <a:schemeClr val="bg1"/>
                </a:solidFill>
                <a:latin typeface="黑体" panose="02010609060101010101" charset="-122"/>
                <a:ea typeface="黑体" panose="02010609060101010101" charset="-122"/>
                <a:cs typeface="黑体" panose="02010609060101010101" charset="-122"/>
                <a:sym typeface="+mn-ea"/>
              </a:endParaRPr>
            </a:p>
            <a:p>
              <a:pPr marL="0" indent="0">
                <a:lnSpc>
                  <a:spcPct val="150000"/>
                </a:lnSpc>
                <a:buNone/>
              </a:pPr>
              <a:r>
                <a:rPr lang="zh-CN" altLang="en-US" sz="2000" dirty="0">
                  <a:solidFill>
                    <a:schemeClr val="bg1"/>
                  </a:solidFill>
                  <a:latin typeface="黑体" panose="02010609060101010101" charset="-122"/>
                  <a:ea typeface="黑体" panose="02010609060101010101" charset="-122"/>
                  <a:cs typeface="黑体" panose="02010609060101010101" charset="-122"/>
                  <a:sym typeface="+mn-ea"/>
                </a:rPr>
                <a:t>对外开放强县方向</a:t>
              </a:r>
              <a:endParaRPr lang="zh-CN" altLang="en-US" sz="2000" dirty="0">
                <a:solidFill>
                  <a:schemeClr val="bg1"/>
                </a:solidFill>
                <a:latin typeface="黑体" panose="02010609060101010101" charset="-122"/>
                <a:ea typeface="黑体" panose="02010609060101010101" charset="-122"/>
                <a:sym typeface="+mn-ea"/>
              </a:endParaRPr>
            </a:p>
          </p:txBody>
        </p:sp>
        <p:grpSp>
          <p:nvGrpSpPr>
            <p:cNvPr id="41" name="组合 40"/>
            <p:cNvGrpSpPr/>
            <p:nvPr/>
          </p:nvGrpSpPr>
          <p:grpSpPr>
            <a:xfrm>
              <a:off x="6843514" y="1449658"/>
              <a:ext cx="321008" cy="321008"/>
              <a:chOff x="5568661" y="1269903"/>
              <a:chExt cx="305414" cy="305414"/>
            </a:xfrm>
            <a:solidFill>
              <a:srgbClr val="E94E60"/>
            </a:solidFill>
          </p:grpSpPr>
          <p:sp>
            <p:nvSpPr>
              <p:cNvPr id="79" name="椭圆 78"/>
              <p:cNvSpPr/>
              <p:nvPr/>
            </p:nvSpPr>
            <p:spPr>
              <a:xfrm>
                <a:off x="5568661" y="1269903"/>
                <a:ext cx="305414" cy="305414"/>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0" name="椭圆 79"/>
              <p:cNvSpPr/>
              <p:nvPr/>
            </p:nvSpPr>
            <p:spPr>
              <a:xfrm>
                <a:off x="5653444" y="1354686"/>
                <a:ext cx="135848" cy="135848"/>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81" name="组合 80"/>
          <p:cNvGrpSpPr/>
          <p:nvPr/>
        </p:nvGrpSpPr>
        <p:grpSpPr>
          <a:xfrm>
            <a:off x="4228153" y="299591"/>
            <a:ext cx="3754704" cy="751284"/>
            <a:chOff x="6488067" y="3103304"/>
            <a:chExt cx="5386592" cy="345312"/>
          </a:xfrm>
        </p:grpSpPr>
        <p:cxnSp>
          <p:nvCxnSpPr>
            <p:cNvPr id="82" name="直接连接符 81"/>
            <p:cNvCxnSpPr>
              <a:endCxn id="83" idx="1"/>
            </p:cNvCxnSpPr>
            <p:nvPr/>
          </p:nvCxnSpPr>
          <p:spPr>
            <a:xfrm>
              <a:off x="6488067" y="3275960"/>
              <a:ext cx="11971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圆角矩形 45"/>
            <p:cNvSpPr/>
            <p:nvPr/>
          </p:nvSpPr>
          <p:spPr>
            <a:xfrm>
              <a:off x="7685239" y="3103304"/>
              <a:ext cx="3107807" cy="345312"/>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a:t>
              </a: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录</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84" name="直接连接符 83"/>
            <p:cNvCxnSpPr/>
            <p:nvPr/>
          </p:nvCxnSpPr>
          <p:spPr>
            <a:xfrm>
              <a:off x="10793046" y="3275960"/>
              <a:ext cx="108161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椭圆 1"/>
          <p:cNvSpPr/>
          <p:nvPr/>
        </p:nvSpPr>
        <p:spPr>
          <a:xfrm>
            <a:off x="6606540" y="1764030"/>
            <a:ext cx="346075" cy="33972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 name="椭圆 2"/>
          <p:cNvSpPr/>
          <p:nvPr/>
        </p:nvSpPr>
        <p:spPr>
          <a:xfrm>
            <a:off x="6702648" y="1852032"/>
            <a:ext cx="153994" cy="142775"/>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 name="Rectangle 39"/>
          <p:cNvSpPr>
            <a:spLocks noChangeArrowheads="true"/>
          </p:cNvSpPr>
          <p:nvPr/>
        </p:nvSpPr>
        <p:spPr bwMode="auto">
          <a:xfrm>
            <a:off x="7081521" y="1607818"/>
            <a:ext cx="4200525" cy="207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indent="0">
              <a:lnSpc>
                <a:spcPct val="150000"/>
              </a:lnSpc>
              <a:buNone/>
            </a:pPr>
            <a:r>
              <a:rPr lang="zh-CN" altLang="en-US" dirty="0">
                <a:solidFill>
                  <a:srgbClr val="FFC000"/>
                </a:solidFill>
                <a:effectLst>
                  <a:outerShdw blurRad="38100" dist="38100" dir="2700000" algn="tl">
                    <a:srgbClr val="000000">
                      <a:alpha val="43137"/>
                    </a:srgbClr>
                  </a:outerShdw>
                </a:effectLst>
                <a:latin typeface="黑体" panose="02010609060101010101" charset="-122"/>
                <a:ea typeface="黑体" panose="02010609060101010101" charset="-122"/>
                <a:sym typeface="+mn-ea"/>
              </a:rPr>
              <a:t>外贸金融</a:t>
            </a:r>
            <a:r>
              <a:rPr lang="zh-CN" altLang="en-US" dirty="0" smtClean="0">
                <a:solidFill>
                  <a:srgbClr val="FFC000"/>
                </a:solidFill>
                <a:effectLst>
                  <a:outerShdw blurRad="38100" dist="38100" dir="2700000" algn="tl">
                    <a:srgbClr val="000000">
                      <a:alpha val="43137"/>
                    </a:srgbClr>
                  </a:outerShdw>
                </a:effectLst>
                <a:latin typeface="黑体" panose="02010609060101010101" charset="-122"/>
                <a:ea typeface="黑体" panose="02010609060101010101" charset="-122"/>
                <a:sym typeface="+mn-ea"/>
              </a:rPr>
              <a:t>政策</a:t>
            </a:r>
            <a:endParaRPr lang="zh-CN" altLang="en-US" dirty="0">
              <a:solidFill>
                <a:schemeClr val="bg1"/>
              </a:solidFill>
              <a:latin typeface="黑体" panose="02010609060101010101" charset="-122"/>
              <a:ea typeface="黑体" panose="02010609060101010101" charset="-122"/>
            </a:endParaRPr>
          </a:p>
          <a:p>
            <a:pPr marL="0" indent="0">
              <a:lnSpc>
                <a:spcPct val="150000"/>
              </a:lnSpc>
              <a:buNone/>
            </a:pPr>
            <a:r>
              <a:rPr lang="zh-CN" altLang="en-US" dirty="0">
                <a:solidFill>
                  <a:schemeClr val="bg1"/>
                </a:solidFill>
                <a:latin typeface="黑体" panose="02010609060101010101" charset="-122"/>
                <a:ea typeface="黑体" panose="02010609060101010101" charset="-122"/>
                <a:sym typeface="+mn-ea"/>
              </a:rPr>
              <a:t>鲁贸贷</a:t>
            </a:r>
            <a:endParaRPr lang="zh-CN" altLang="en-US" dirty="0">
              <a:solidFill>
                <a:schemeClr val="bg1"/>
              </a:solidFill>
              <a:latin typeface="黑体" panose="02010609060101010101" charset="-122"/>
              <a:ea typeface="黑体" panose="02010609060101010101" charset="-122"/>
            </a:endParaRPr>
          </a:p>
          <a:p>
            <a:pPr marL="0" indent="0">
              <a:lnSpc>
                <a:spcPct val="150000"/>
              </a:lnSpc>
              <a:buNone/>
            </a:pPr>
            <a:r>
              <a:rPr lang="zh-CN" altLang="en-US" dirty="0">
                <a:solidFill>
                  <a:schemeClr val="bg1"/>
                </a:solidFill>
                <a:latin typeface="黑体" panose="02010609060101010101" charset="-122"/>
                <a:ea typeface="黑体" panose="02010609060101010101" charset="-122"/>
                <a:sym typeface="+mn-ea"/>
              </a:rPr>
              <a:t>齐鲁进口贷</a:t>
            </a:r>
            <a:endParaRPr lang="zh-CN" altLang="en-US" dirty="0">
              <a:solidFill>
                <a:schemeClr val="bg1"/>
              </a:solidFill>
              <a:latin typeface="黑体" panose="02010609060101010101" charset="-122"/>
              <a:ea typeface="黑体" panose="02010609060101010101" charset="-122"/>
            </a:endParaRPr>
          </a:p>
          <a:p>
            <a:pPr marL="0" indent="0">
              <a:lnSpc>
                <a:spcPct val="150000"/>
              </a:lnSpc>
              <a:buNone/>
            </a:pPr>
            <a:r>
              <a:rPr lang="zh-CN" altLang="en-US" dirty="0">
                <a:solidFill>
                  <a:schemeClr val="bg1"/>
                </a:solidFill>
                <a:latin typeface="黑体" panose="02010609060101010101" charset="-122"/>
                <a:ea typeface="黑体" panose="02010609060101010101" charset="-122"/>
                <a:sym typeface="+mn-ea"/>
              </a:rPr>
              <a:t>外贸企业汇率避险增信服务试点</a:t>
            </a:r>
            <a:endParaRPr lang="zh-CN" altLang="en-US" dirty="0">
              <a:solidFill>
                <a:schemeClr val="bg1"/>
              </a:solidFill>
              <a:latin typeface="黑体" panose="02010609060101010101" charset="-122"/>
              <a:ea typeface="黑体" panose="02010609060101010101" charset="-122"/>
              <a:sym typeface="+mn-ea"/>
            </a:endParaRPr>
          </a:p>
          <a:p>
            <a:pPr marL="0" indent="0">
              <a:lnSpc>
                <a:spcPct val="150000"/>
              </a:lnSpc>
              <a:buNone/>
            </a:pPr>
            <a:endParaRPr lang="zh-CN" altLang="en-US" dirty="0">
              <a:solidFill>
                <a:schemeClr val="bg1"/>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par>
                                <p:cTn id="8" presetID="16" presetClass="entr" presetSubtype="21" fill="hold" nodeType="withEffect">
                                  <p:stCondLst>
                                    <p:cond delay="1000"/>
                                  </p:stCondLst>
                                  <p:childTnLst>
                                    <p:set>
                                      <p:cBhvr>
                                        <p:cTn id="9" dur="1" fill="hold">
                                          <p:stCondLst>
                                            <p:cond delay="0"/>
                                          </p:stCondLst>
                                        </p:cTn>
                                        <p:tgtEl>
                                          <p:spTgt spid="81"/>
                                        </p:tgtEl>
                                        <p:attrNameLst>
                                          <p:attrName>style.visibility</p:attrName>
                                        </p:attrNameLst>
                                      </p:cBhvr>
                                      <p:to>
                                        <p:strVal val="visible"/>
                                      </p:to>
                                    </p:set>
                                    <p:animEffect transition="in" filter="barn(inVertical)">
                                      <p:cBhvr>
                                        <p:cTn id="10" dur="750"/>
                                        <p:tgtEl>
                                          <p:spTgt spid="81"/>
                                        </p:tgtEl>
                                      </p:cBhvr>
                                    </p:animEffect>
                                  </p:childTnLst>
                                </p:cTn>
                              </p:par>
                              <p:par>
                                <p:cTn id="11" presetID="42" presetClass="entr" presetSubtype="0" fill="hold" nodeType="withEffect">
                                  <p:stCondLst>
                                    <p:cond delay="175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C:\Users\Administrator.000\Desktop\图片1.png图片1"/>
          <p:cNvPicPr>
            <a:picLocks noChangeAspect="true"/>
          </p:cNvPicPr>
          <p:nvPr/>
        </p:nvPicPr>
        <p:blipFill>
          <a:blip r:embed="rId1"/>
          <a:srcRect/>
          <a:stretch>
            <a:fillRect/>
          </a:stretch>
        </p:blipFill>
        <p:spPr>
          <a:xfrm>
            <a:off x="0" y="2858"/>
            <a:ext cx="12190095" cy="6856730"/>
          </a:xfrm>
          <a:prstGeom prst="rect">
            <a:avLst/>
          </a:prstGeom>
        </p:spPr>
      </p:pic>
      <p:sp>
        <p:nvSpPr>
          <p:cNvPr id="31" name="矩形 30"/>
          <p:cNvSpPr/>
          <p:nvPr/>
        </p:nvSpPr>
        <p:spPr>
          <a:xfrm>
            <a:off x="4111536" y="2710698"/>
            <a:ext cx="3840480" cy="829945"/>
          </a:xfrm>
          <a:prstGeom prst="rect">
            <a:avLst/>
          </a:prstGeom>
        </p:spPr>
        <p:txBody>
          <a:bodyPr wrap="none">
            <a:spAutoFit/>
          </a:bodyPr>
          <a:lstStyle/>
          <a:p>
            <a:pPr algn="l"/>
            <a:r>
              <a:rPr lang="zh-CN" altLang="en-US" sz="4800"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sym typeface="+mn-ea"/>
              </a:rPr>
              <a:t>外贸</a:t>
            </a:r>
            <a:r>
              <a:rPr kumimoji="1" lang="zh-CN" altLang="en-US" sz="4800"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sym typeface="+mn-ea"/>
              </a:rPr>
              <a:t>业务</a:t>
            </a:r>
            <a:r>
              <a:rPr lang="zh-CN" altLang="en-US" sz="4800"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sym typeface="+mn-ea"/>
              </a:rPr>
              <a:t>政策</a:t>
            </a:r>
            <a:endParaRPr kumimoji="1" lang="zh-CN" altLang="en-US" sz="4800"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sym typeface="+mn-ea"/>
            </a:endParaRPr>
          </a:p>
        </p:txBody>
      </p:sp>
      <p:grpSp>
        <p:nvGrpSpPr>
          <p:cNvPr id="42" name="组合 41"/>
          <p:cNvGrpSpPr/>
          <p:nvPr/>
        </p:nvGrpSpPr>
        <p:grpSpPr>
          <a:xfrm>
            <a:off x="4171003" y="850811"/>
            <a:ext cx="3754704" cy="751284"/>
            <a:chOff x="6488067" y="3103304"/>
            <a:chExt cx="5386592" cy="345312"/>
          </a:xfrm>
        </p:grpSpPr>
        <p:cxnSp>
          <p:nvCxnSpPr>
            <p:cNvPr id="45" name="直接连接符 44"/>
            <p:cNvCxnSpPr>
              <a:endCxn id="47" idx="1"/>
            </p:cNvCxnSpPr>
            <p:nvPr/>
          </p:nvCxnSpPr>
          <p:spPr>
            <a:xfrm>
              <a:off x="6488067" y="3275960"/>
              <a:ext cx="11971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圆角矩形 45"/>
            <p:cNvSpPr/>
            <p:nvPr/>
          </p:nvSpPr>
          <p:spPr>
            <a:xfrm>
              <a:off x="7685239" y="3103304"/>
              <a:ext cx="3107807" cy="345312"/>
            </a:xfrm>
            <a:prstGeom prst="roundRect">
              <a:avLst/>
            </a:prstGeom>
            <a:solidFill>
              <a:schemeClr val="bg1">
                <a:alpha val="12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rPr>
                <a:t>PART01</a:t>
              </a:r>
              <a:endParaRPr lang="en-US" altLang="zh-CN" sz="3200" b="1" dirty="0">
                <a:solidFill>
                  <a:schemeClr val="accent1"/>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cxnSp>
          <p:nvCxnSpPr>
            <p:cNvPr id="48" name="直接连接符 47"/>
            <p:cNvCxnSpPr/>
            <p:nvPr/>
          </p:nvCxnSpPr>
          <p:spPr>
            <a:xfrm>
              <a:off x="10793046" y="3275960"/>
              <a:ext cx="108161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16" presetClass="entr" presetSubtype="21" fill="hold" nodeType="withEffect">
                                  <p:stCondLst>
                                    <p:cond delay="100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 y="251930"/>
            <a:ext cx="12190412" cy="820255"/>
            <a:chOff x="1" y="348182"/>
            <a:chExt cx="12190412" cy="820255"/>
          </a:xfrm>
        </p:grpSpPr>
        <p:sp>
          <p:nvSpPr>
            <p:cNvPr id="7" name="矩形 6"/>
            <p:cNvSpPr/>
            <p:nvPr/>
          </p:nvSpPr>
          <p:spPr>
            <a:xfrm flipV="true">
              <a:off x="725" y="348182"/>
              <a:ext cx="320551" cy="8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20"/>
            <p:cNvSpPr txBox="true"/>
            <p:nvPr/>
          </p:nvSpPr>
          <p:spPr>
            <a:xfrm>
              <a:off x="566421" y="399617"/>
              <a:ext cx="5846445" cy="429895"/>
            </a:xfrm>
            <a:prstGeom prst="rect">
              <a:avLst/>
            </a:prstGeom>
            <a:noFill/>
          </p:spPr>
          <p:txBody>
            <a:bodyPr wrap="square" rtlCol="0">
              <a:spAutoFit/>
            </a:bodyPr>
            <a:lstStyle/>
            <a:p>
              <a:r>
                <a:rPr lang="zh-CN" altLang="en-US" sz="2200">
                  <a:solidFill>
                    <a:srgbClr val="92D050"/>
                  </a:solidFill>
                  <a:latin typeface="黑体" panose="02010609060101010101" charset="-122"/>
                  <a:ea typeface="黑体" panose="02010609060101010101" charset="-122"/>
                  <a:sym typeface="+mn-ea"/>
                </a:rPr>
                <a:t>外贸板块</a:t>
              </a:r>
              <a:endParaRPr lang="zh-CN" altLang="en-US" sz="2200">
                <a:solidFill>
                  <a:srgbClr val="92D050"/>
                </a:solidFill>
                <a:latin typeface="黑体" panose="02010609060101010101" charset="-122"/>
                <a:ea typeface="黑体" panose="02010609060101010101" charset="-122"/>
                <a:sym typeface="+mn-ea"/>
              </a:endParaRPr>
            </a:p>
          </p:txBody>
        </p:sp>
        <p:sp>
          <p:nvSpPr>
            <p:cNvPr id="11" name="矩形 10"/>
            <p:cNvSpPr/>
            <p:nvPr/>
          </p:nvSpPr>
          <p:spPr>
            <a:xfrm flipV="true">
              <a:off x="1" y="1122718"/>
              <a:ext cx="121904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true"/>
          <p:nvPr/>
        </p:nvSpPr>
        <p:spPr>
          <a:xfrm>
            <a:off x="781050" y="1227843"/>
            <a:ext cx="10687050" cy="563118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（一）支持利用境外展平台多元开拓国际市场</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项目（省级）</a:t>
            </a:r>
            <a:endParaRPr lang="zh-CN" altLang="en-US" sz="2400" dirty="0">
              <a:solidFill>
                <a:schemeClr val="bg1"/>
              </a:solidFill>
              <a:latin typeface="黑体" panose="02010609060101010101" charset="-122"/>
              <a:ea typeface="黑体" panose="02010609060101010101" charset="-122"/>
              <a:cs typeface="黑体" panose="02010609060101010101" charset="-122"/>
              <a:sym typeface="+mn-ea"/>
            </a:endParaRPr>
          </a:p>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省商务厅主办10个展会，包括第9届山东品牌农产品东京展、第25届中国山东出口商品（日本大阪）展览会暨山东文化贸易展览会、2023中国机电产品（新加坡）品牌展览会暨中国山东机电产品（新加坡）展览会、德国汉诺威工业博览会暨中国山东机电产品（德国）展览会、中国（山东）品牌产品中东欧展览会暨山东文化贸易展览会、中国纺织品服装贸易（纽约）展览会暨中国山东纺织服装（美国）展览会、坦桑尼亚SabaSaba展会、美国拉斯维加斯国际汽车零部件及售后服务展览会暨中国山东机电产品（美国）展览会、中国山东出口商品（尼日利亚）展览会、中国山东出口商品（俄罗斯）展览会。对这10个展会，企业参展的展位费、展位搭建、展品运输等给予展前补贴。</a:t>
            </a:r>
            <a:endParaRPr lang="zh-CN" altLang="en-US" sz="2400" u="sng" dirty="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 y="251930"/>
            <a:ext cx="12190412" cy="820255"/>
            <a:chOff x="1" y="348182"/>
            <a:chExt cx="12190412" cy="820255"/>
          </a:xfrm>
        </p:grpSpPr>
        <p:sp>
          <p:nvSpPr>
            <p:cNvPr id="7" name="矩形 6"/>
            <p:cNvSpPr/>
            <p:nvPr/>
          </p:nvSpPr>
          <p:spPr>
            <a:xfrm flipV="true">
              <a:off x="725" y="348182"/>
              <a:ext cx="320551" cy="8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20"/>
            <p:cNvSpPr txBox="true"/>
            <p:nvPr/>
          </p:nvSpPr>
          <p:spPr>
            <a:xfrm>
              <a:off x="566421" y="399617"/>
              <a:ext cx="5846445" cy="429895"/>
            </a:xfrm>
            <a:prstGeom prst="rect">
              <a:avLst/>
            </a:prstGeom>
            <a:noFill/>
          </p:spPr>
          <p:txBody>
            <a:bodyPr wrap="square" rtlCol="0">
              <a:spAutoFit/>
            </a:bodyPr>
            <a:lstStyle/>
            <a:p>
              <a:r>
                <a:rPr lang="zh-CN" altLang="en-US" sz="2200">
                  <a:solidFill>
                    <a:srgbClr val="92D050"/>
                  </a:solidFill>
                  <a:latin typeface="黑体" panose="02010609060101010101" charset="-122"/>
                  <a:ea typeface="黑体" panose="02010609060101010101" charset="-122"/>
                  <a:sym typeface="+mn-ea"/>
                </a:rPr>
                <a:t>外贸板块</a:t>
              </a:r>
              <a:endParaRPr lang="zh-CN" altLang="en-US" sz="2200">
                <a:solidFill>
                  <a:srgbClr val="92D050"/>
                </a:solidFill>
                <a:latin typeface="黑体" panose="02010609060101010101" charset="-122"/>
                <a:ea typeface="黑体" panose="02010609060101010101" charset="-122"/>
                <a:sym typeface="+mn-ea"/>
              </a:endParaRPr>
            </a:p>
          </p:txBody>
        </p:sp>
        <p:sp>
          <p:nvSpPr>
            <p:cNvPr id="11" name="矩形 10"/>
            <p:cNvSpPr/>
            <p:nvPr/>
          </p:nvSpPr>
          <p:spPr>
            <a:xfrm flipV="true">
              <a:off x="1" y="1122718"/>
              <a:ext cx="121904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true"/>
          <p:nvPr/>
        </p:nvSpPr>
        <p:spPr>
          <a:xfrm>
            <a:off x="1607185" y="1493112"/>
            <a:ext cx="8862060" cy="286131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（二）支持利用境外展会平台线上线下多元开拓国际市场</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项目（市级）</a:t>
            </a:r>
            <a:endParaRPr lang="zh-CN" altLang="en-US" sz="2400" dirty="0">
              <a:solidFill>
                <a:schemeClr val="bg1"/>
              </a:solidFill>
              <a:latin typeface="黑体" panose="02010609060101010101" charset="-122"/>
              <a:ea typeface="黑体" panose="02010609060101010101" charset="-122"/>
              <a:cs typeface="黑体" panose="02010609060101010101" charset="-122"/>
              <a:sym typeface="+mn-ea"/>
            </a:endParaRPr>
          </a:p>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用于对2023年境外百展计划中聊城市组织的</a:t>
            </a: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20</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个重点类展会给予支持，对企业参展发生的展位费、展位搭建、展品运输等给予展后80%补贴。</a:t>
            </a:r>
            <a:endParaRPr lang="zh-CN" altLang="en-US" sz="2400" u="sng" dirty="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 y="251930"/>
            <a:ext cx="12190412" cy="820255"/>
            <a:chOff x="1" y="348182"/>
            <a:chExt cx="12190412" cy="820255"/>
          </a:xfrm>
        </p:grpSpPr>
        <p:sp>
          <p:nvSpPr>
            <p:cNvPr id="7" name="矩形 6"/>
            <p:cNvSpPr/>
            <p:nvPr/>
          </p:nvSpPr>
          <p:spPr>
            <a:xfrm flipV="true">
              <a:off x="725" y="348182"/>
              <a:ext cx="320551" cy="8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20"/>
            <p:cNvSpPr txBox="true"/>
            <p:nvPr/>
          </p:nvSpPr>
          <p:spPr>
            <a:xfrm>
              <a:off x="566421" y="399617"/>
              <a:ext cx="5846445" cy="429895"/>
            </a:xfrm>
            <a:prstGeom prst="rect">
              <a:avLst/>
            </a:prstGeom>
            <a:noFill/>
          </p:spPr>
          <p:txBody>
            <a:bodyPr wrap="square" rtlCol="0">
              <a:spAutoFit/>
            </a:bodyPr>
            <a:lstStyle/>
            <a:p>
              <a:r>
                <a:rPr lang="zh-CN" altLang="en-US" sz="2200">
                  <a:solidFill>
                    <a:srgbClr val="92D050"/>
                  </a:solidFill>
                  <a:latin typeface="黑体" panose="02010609060101010101" charset="-122"/>
                  <a:ea typeface="黑体" panose="02010609060101010101" charset="-122"/>
                  <a:sym typeface="+mn-ea"/>
                </a:rPr>
                <a:t>外贸板块</a:t>
              </a:r>
              <a:endParaRPr lang="zh-CN" altLang="en-US" sz="2200">
                <a:solidFill>
                  <a:srgbClr val="92D050"/>
                </a:solidFill>
                <a:latin typeface="黑体" panose="02010609060101010101" charset="-122"/>
                <a:ea typeface="黑体" panose="02010609060101010101" charset="-122"/>
                <a:sym typeface="+mn-ea"/>
              </a:endParaRPr>
            </a:p>
          </p:txBody>
        </p:sp>
        <p:sp>
          <p:nvSpPr>
            <p:cNvPr id="11" name="矩形 10"/>
            <p:cNvSpPr/>
            <p:nvPr/>
          </p:nvSpPr>
          <p:spPr>
            <a:xfrm flipV="true">
              <a:off x="1" y="1122718"/>
              <a:ext cx="121904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true"/>
          <p:nvPr/>
        </p:nvSpPr>
        <p:spPr>
          <a:xfrm>
            <a:off x="723900" y="1470212"/>
            <a:ext cx="10744200" cy="3969385"/>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（三）外贸中小企业开拓国际市场</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项目</a:t>
            </a:r>
            <a:endParaRPr lang="zh-CN" altLang="en-US" sz="2400" dirty="0">
              <a:solidFill>
                <a:schemeClr val="bg1"/>
              </a:solidFill>
              <a:latin typeface="黑体" panose="02010609060101010101" charset="-122"/>
              <a:ea typeface="黑体" panose="02010609060101010101" charset="-122"/>
              <a:cs typeface="黑体" panose="02010609060101010101" charset="-122"/>
              <a:sym typeface="+mn-ea"/>
            </a:endParaRPr>
          </a:p>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主要用于对全省进出口额低于6500万美元的外贸中小企业开展的境外专利申请，商标注册及资质认证、参加国际性展会费用给予支持。资金支持比例原则上不超过项目支持内容实际支出的50％。加大对新兴市场、“一带一路”沿线国家、RCEP国家、机电产品和高技术产品项目的支持力度，资金支持比例最高不超过项目支持内容实际支出的80%。单一企业项目支持金额最高不超过10万元，单个企业当年累计获得补助最高不超过50万元。</a:t>
            </a:r>
            <a:endParaRPr lang="zh-CN" altLang="en-US" sz="2400" u="sng" dirty="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 y="251930"/>
            <a:ext cx="12190412" cy="820255"/>
            <a:chOff x="1" y="348182"/>
            <a:chExt cx="12190412" cy="820255"/>
          </a:xfrm>
        </p:grpSpPr>
        <p:sp>
          <p:nvSpPr>
            <p:cNvPr id="7" name="矩形 6"/>
            <p:cNvSpPr/>
            <p:nvPr/>
          </p:nvSpPr>
          <p:spPr>
            <a:xfrm flipV="true">
              <a:off x="725" y="348182"/>
              <a:ext cx="320551" cy="8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20"/>
            <p:cNvSpPr txBox="true"/>
            <p:nvPr/>
          </p:nvSpPr>
          <p:spPr>
            <a:xfrm>
              <a:off x="566421" y="399617"/>
              <a:ext cx="5846445" cy="429895"/>
            </a:xfrm>
            <a:prstGeom prst="rect">
              <a:avLst/>
            </a:prstGeom>
            <a:noFill/>
          </p:spPr>
          <p:txBody>
            <a:bodyPr wrap="square" rtlCol="0">
              <a:spAutoFit/>
            </a:bodyPr>
            <a:lstStyle/>
            <a:p>
              <a:r>
                <a:rPr lang="zh-CN" altLang="en-US" sz="2200">
                  <a:solidFill>
                    <a:srgbClr val="92D050"/>
                  </a:solidFill>
                  <a:latin typeface="黑体" panose="02010609060101010101" charset="-122"/>
                  <a:ea typeface="黑体" panose="02010609060101010101" charset="-122"/>
                  <a:sym typeface="+mn-ea"/>
                </a:rPr>
                <a:t>外贸板块</a:t>
              </a:r>
              <a:endParaRPr lang="zh-CN" altLang="en-US" sz="2200">
                <a:solidFill>
                  <a:srgbClr val="92D050"/>
                </a:solidFill>
                <a:latin typeface="黑体" panose="02010609060101010101" charset="-122"/>
                <a:ea typeface="黑体" panose="02010609060101010101" charset="-122"/>
                <a:sym typeface="+mn-ea"/>
              </a:endParaRPr>
            </a:p>
          </p:txBody>
        </p:sp>
        <p:sp>
          <p:nvSpPr>
            <p:cNvPr id="11" name="矩形 10"/>
            <p:cNvSpPr/>
            <p:nvPr/>
          </p:nvSpPr>
          <p:spPr>
            <a:xfrm flipV="true">
              <a:off x="1" y="1122718"/>
              <a:ext cx="121904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true"/>
          <p:nvPr/>
        </p:nvSpPr>
        <p:spPr>
          <a:xfrm>
            <a:off x="704850" y="1504881"/>
            <a:ext cx="10782300" cy="4523105"/>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（四）支持企业参展境内国际性经济技术</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展览会</a:t>
            </a:r>
            <a:endParaRPr lang="zh-CN" altLang="en-US" sz="2400" dirty="0">
              <a:solidFill>
                <a:schemeClr val="bg1"/>
              </a:solidFill>
              <a:latin typeface="黑体" panose="02010609060101010101" charset="-122"/>
              <a:ea typeface="黑体" panose="02010609060101010101" charset="-122"/>
              <a:cs typeface="黑体" panose="02010609060101010101" charset="-122"/>
              <a:sym typeface="+mn-ea"/>
            </a:endParaRPr>
          </a:p>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支持企业立足内外贸一体化发展要求，用好境内举办的国际性展会平台，促进内外销产品“同线同标同质”，提升企业一体化市场开拓和经营能力。今年有10个展：2023年华交会、第133届广交会、北方消费品博览会、第134届广交会、2023中国国际高新技术成果交易会、2023中国国际健康产品展览会、上海国际尚品家居及室内装饰展览会、2023年世界食品（深圳）博览会、中国跨境电商交易会（秋季）、2023西雅国际食品展览会（上海）,对企业参展的场地租赁、展位搭建、宣传推介等项目给予支持。</a:t>
            </a:r>
            <a:endParaRPr lang="zh-CN" altLang="en-US" sz="2400" u="sng" dirty="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 y="251930"/>
            <a:ext cx="12190412" cy="820255"/>
            <a:chOff x="1" y="348182"/>
            <a:chExt cx="12190412" cy="820255"/>
          </a:xfrm>
        </p:grpSpPr>
        <p:sp>
          <p:nvSpPr>
            <p:cNvPr id="7" name="矩形 6"/>
            <p:cNvSpPr/>
            <p:nvPr/>
          </p:nvSpPr>
          <p:spPr>
            <a:xfrm flipV="true">
              <a:off x="725" y="348182"/>
              <a:ext cx="320551" cy="8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20"/>
            <p:cNvSpPr txBox="true"/>
            <p:nvPr/>
          </p:nvSpPr>
          <p:spPr>
            <a:xfrm>
              <a:off x="566421" y="399617"/>
              <a:ext cx="5846445" cy="429895"/>
            </a:xfrm>
            <a:prstGeom prst="rect">
              <a:avLst/>
            </a:prstGeom>
            <a:noFill/>
          </p:spPr>
          <p:txBody>
            <a:bodyPr wrap="square" rtlCol="0">
              <a:spAutoFit/>
            </a:bodyPr>
            <a:lstStyle/>
            <a:p>
              <a:r>
                <a:rPr lang="zh-CN" altLang="en-US" sz="2200">
                  <a:solidFill>
                    <a:srgbClr val="92D050"/>
                  </a:solidFill>
                  <a:latin typeface="黑体" panose="02010609060101010101" charset="-122"/>
                  <a:ea typeface="黑体" panose="02010609060101010101" charset="-122"/>
                  <a:sym typeface="+mn-ea"/>
                </a:rPr>
                <a:t>外贸板块</a:t>
              </a:r>
              <a:endParaRPr lang="zh-CN" altLang="en-US" sz="2200">
                <a:solidFill>
                  <a:srgbClr val="92D050"/>
                </a:solidFill>
                <a:latin typeface="黑体" panose="02010609060101010101" charset="-122"/>
                <a:ea typeface="黑体" panose="02010609060101010101" charset="-122"/>
                <a:sym typeface="+mn-ea"/>
              </a:endParaRPr>
            </a:p>
          </p:txBody>
        </p:sp>
        <p:sp>
          <p:nvSpPr>
            <p:cNvPr id="11" name="矩形 10"/>
            <p:cNvSpPr/>
            <p:nvPr/>
          </p:nvSpPr>
          <p:spPr>
            <a:xfrm flipV="true">
              <a:off x="1" y="1122718"/>
              <a:ext cx="121904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true"/>
          <p:nvPr/>
        </p:nvSpPr>
        <p:spPr>
          <a:xfrm>
            <a:off x="1706245" y="1072802"/>
            <a:ext cx="8777605" cy="563118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（五）支持鼓励扩大先进设备、技术进口</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项目</a:t>
            </a:r>
            <a:endParaRPr lang="zh-CN" altLang="en-US" sz="2400" dirty="0">
              <a:solidFill>
                <a:schemeClr val="bg1"/>
              </a:solidFill>
              <a:latin typeface="黑体" panose="02010609060101010101" charset="-122"/>
              <a:ea typeface="黑体" panose="02010609060101010101" charset="-122"/>
              <a:cs typeface="黑体" panose="02010609060101010101" charset="-122"/>
              <a:sym typeface="+mn-ea"/>
            </a:endParaRPr>
          </a:p>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1.</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对以一般贸易方式、边境贸易方式进口列入国家发展改革委、财政部、商务部发布的《鼓励进口技术和产品目录（2016年版）》中的产品（不含旧品），或自非关联企业引进列入《目录》中的技术，给予一定的贴息支持</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。按照</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商务部有关规定执行。</a:t>
            </a:r>
            <a:endParaRPr lang="zh-CN" altLang="en-US" sz="2400" dirty="0">
              <a:solidFill>
                <a:schemeClr val="bg1"/>
              </a:solidFill>
              <a:latin typeface="黑体" panose="02010609060101010101" charset="-122"/>
              <a:ea typeface="黑体" panose="02010609060101010101" charset="-122"/>
              <a:cs typeface="黑体" panose="02010609060101010101" charset="-122"/>
              <a:sym typeface="+mn-ea"/>
            </a:endParaRPr>
          </a:p>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2.</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为加快推进山东省新旧动能转换十强产业发展，扩大需要的先进技术、设备和关键零部件进口，对符合“十强”产业的高新技术、绿色低碳设备及关键部件进口，以不超过申报年度6月30日前最近一期人民币1年期贷款市场报价利率（LPR）作为贴息率。</a:t>
            </a:r>
            <a:endParaRPr lang="zh-CN" altLang="en-US" sz="2400" u="sng" dirty="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 y="251930"/>
            <a:ext cx="12190412" cy="820255"/>
            <a:chOff x="1" y="348182"/>
            <a:chExt cx="12190412" cy="820255"/>
          </a:xfrm>
        </p:grpSpPr>
        <p:sp>
          <p:nvSpPr>
            <p:cNvPr id="7" name="矩形 6"/>
            <p:cNvSpPr/>
            <p:nvPr/>
          </p:nvSpPr>
          <p:spPr>
            <a:xfrm flipV="true">
              <a:off x="725" y="348182"/>
              <a:ext cx="320551" cy="8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20"/>
            <p:cNvSpPr txBox="true"/>
            <p:nvPr/>
          </p:nvSpPr>
          <p:spPr>
            <a:xfrm>
              <a:off x="566421" y="399617"/>
              <a:ext cx="5846445" cy="429895"/>
            </a:xfrm>
            <a:prstGeom prst="rect">
              <a:avLst/>
            </a:prstGeom>
            <a:noFill/>
          </p:spPr>
          <p:txBody>
            <a:bodyPr wrap="square" rtlCol="0">
              <a:spAutoFit/>
            </a:bodyPr>
            <a:lstStyle/>
            <a:p>
              <a:r>
                <a:rPr lang="zh-CN" altLang="en-US" sz="2200">
                  <a:solidFill>
                    <a:srgbClr val="92D050"/>
                  </a:solidFill>
                  <a:latin typeface="黑体" panose="02010609060101010101" charset="-122"/>
                  <a:ea typeface="黑体" panose="02010609060101010101" charset="-122"/>
                  <a:sym typeface="+mn-ea"/>
                </a:rPr>
                <a:t>外贸板块</a:t>
              </a:r>
              <a:endParaRPr lang="zh-CN" altLang="en-US" sz="2200">
                <a:solidFill>
                  <a:srgbClr val="92D050"/>
                </a:solidFill>
                <a:latin typeface="黑体" panose="02010609060101010101" charset="-122"/>
                <a:ea typeface="黑体" panose="02010609060101010101" charset="-122"/>
                <a:sym typeface="+mn-ea"/>
              </a:endParaRPr>
            </a:p>
          </p:txBody>
        </p:sp>
        <p:sp>
          <p:nvSpPr>
            <p:cNvPr id="11" name="矩形 10"/>
            <p:cNvSpPr/>
            <p:nvPr/>
          </p:nvSpPr>
          <p:spPr>
            <a:xfrm flipV="true">
              <a:off x="1" y="1122718"/>
              <a:ext cx="121904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true"/>
          <p:nvPr/>
        </p:nvSpPr>
        <p:spPr>
          <a:xfrm>
            <a:off x="1669415" y="1244918"/>
            <a:ext cx="9363075" cy="507746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（六）支持企业投保出口信用保险</a:t>
            </a:r>
            <a:r>
              <a:rPr lang="zh-CN" altLang="en-US" sz="2400" dirty="0" smtClean="0">
                <a:solidFill>
                  <a:schemeClr val="bg1"/>
                </a:solidFill>
                <a:latin typeface="黑体" panose="02010609060101010101" charset="-122"/>
                <a:ea typeface="黑体" panose="02010609060101010101" charset="-122"/>
                <a:cs typeface="黑体" panose="02010609060101010101" charset="-122"/>
                <a:sym typeface="+mn-ea"/>
              </a:rPr>
              <a:t>项目</a:t>
            </a:r>
            <a:endParaRPr lang="zh-CN" altLang="en-US" sz="2400" dirty="0">
              <a:solidFill>
                <a:schemeClr val="bg1"/>
              </a:solidFill>
              <a:latin typeface="黑体" panose="02010609060101010101" charset="-122"/>
              <a:ea typeface="黑体" panose="02010609060101010101" charset="-122"/>
              <a:cs typeface="黑体" panose="02010609060101010101" charset="-122"/>
              <a:sym typeface="+mn-ea"/>
            </a:endParaRPr>
          </a:p>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1.</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支持上年度出口额</a:t>
            </a: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500</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万美元以下的中小微外贸企业免费在中国出口信用保险公司山东分公司、中国人民财产保险股份有限公司山东分公司、中国太平洋财产保险股份有限公司山东分公司、中国大地财产保险股份有限公司山东分公司、中国平安财产保险股份有限公司山东分公司等5家保险公司投保。</a:t>
            </a:r>
            <a:endParaRPr lang="zh-CN" altLang="en-US" sz="2400" dirty="0">
              <a:solidFill>
                <a:schemeClr val="bg1"/>
              </a:solidFill>
              <a:latin typeface="黑体" panose="02010609060101010101" charset="-122"/>
              <a:ea typeface="黑体" panose="02010609060101010101" charset="-122"/>
              <a:cs typeface="黑体" panose="02010609060101010101" charset="-122"/>
              <a:sym typeface="+mn-ea"/>
            </a:endParaRPr>
          </a:p>
          <a:p>
            <a:pPr marL="0" indent="0">
              <a:lnSpc>
                <a:spcPct val="150000"/>
              </a:lnSpc>
              <a:buNone/>
            </a:pP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        2.</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支持其他外贸企业在以上</a:t>
            </a:r>
            <a:r>
              <a:rPr lang="en-US" altLang="zh-CN" sz="2400" dirty="0">
                <a:solidFill>
                  <a:schemeClr val="bg1"/>
                </a:solidFill>
                <a:latin typeface="黑体" panose="02010609060101010101" charset="-122"/>
                <a:ea typeface="黑体" panose="02010609060101010101" charset="-122"/>
                <a:cs typeface="黑体" panose="02010609060101010101" charset="-122"/>
                <a:sym typeface="+mn-ea"/>
              </a:rPr>
              <a:t>5</a:t>
            </a:r>
            <a:r>
              <a:rPr lang="zh-CN" altLang="en-US" sz="2400" dirty="0">
                <a:solidFill>
                  <a:schemeClr val="bg1"/>
                </a:solidFill>
                <a:latin typeface="黑体" panose="02010609060101010101" charset="-122"/>
                <a:ea typeface="黑体" panose="02010609060101010101" charset="-122"/>
                <a:cs typeface="黑体" panose="02010609060101010101" charset="-122"/>
                <a:sym typeface="+mn-ea"/>
              </a:rPr>
              <a:t>家保险公司投保的短期出口信用保险（包括出口前附加险）保费，以及在外贸综合服务平台项下企业出口信用保险（包括出口前附加险）保费给予支持。</a:t>
            </a:r>
            <a:endParaRPr lang="zh-CN" altLang="en-US" sz="2400" dirty="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1000">
        <p14:warp dir="in"/>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3347</Words>
  <Application>WPS 演示</Application>
  <PresentationFormat>自定义</PresentationFormat>
  <Paragraphs>152</Paragraphs>
  <Slides>18</Slides>
  <Notes>42</Notes>
  <HiddenSlides>0</HiddenSlides>
  <MMClips>0</MMClips>
  <ScaleCrop>false</ScaleCrop>
  <HeadingPairs>
    <vt:vector size="6" baseType="variant">
      <vt:variant>
        <vt:lpstr>已用的字体</vt:lpstr>
      </vt:variant>
      <vt:variant>
        <vt:i4>23</vt:i4>
      </vt:variant>
      <vt:variant>
        <vt:lpstr>主题</vt:lpstr>
      </vt:variant>
      <vt:variant>
        <vt:i4>10</vt:i4>
      </vt:variant>
      <vt:variant>
        <vt:lpstr>幻灯片标题</vt:lpstr>
      </vt:variant>
      <vt:variant>
        <vt:i4>18</vt:i4>
      </vt:variant>
    </vt:vector>
  </HeadingPairs>
  <TitlesOfParts>
    <vt:vector size="51" baseType="lpstr">
      <vt:lpstr>Arial</vt:lpstr>
      <vt:lpstr>宋体</vt:lpstr>
      <vt:lpstr>Wingdings</vt:lpstr>
      <vt:lpstr>DejaVu Sans</vt:lpstr>
      <vt:lpstr>Calibri</vt:lpstr>
      <vt:lpstr>Impact</vt:lpstr>
      <vt:lpstr>Ubuntu Condensed</vt:lpstr>
      <vt:lpstr>Signika</vt:lpstr>
      <vt:lpstr>URW Bookman</vt:lpstr>
      <vt:lpstr>Open Sans Extrabold</vt:lpstr>
      <vt:lpstr>ITC Avant Garde Std Bk</vt:lpstr>
      <vt:lpstr>FreeSans</vt:lpstr>
      <vt:lpstr>微软雅黑</vt:lpstr>
      <vt:lpstr>方正黑体_GBK</vt:lpstr>
      <vt:lpstr>Calibri</vt:lpstr>
      <vt:lpstr>黑体</vt:lpstr>
      <vt:lpstr>宋体</vt:lpstr>
      <vt:lpstr>Times New Roman</vt:lpstr>
      <vt:lpstr>方正书宋_GBK</vt:lpstr>
      <vt:lpstr>宋体</vt:lpstr>
      <vt:lpstr>Arial Unicode MS</vt:lpstr>
      <vt:lpstr>等线</vt:lpstr>
      <vt:lpstr>Standard Symbols PS</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22</dc:creator>
  <cp:lastModifiedBy>user</cp:lastModifiedBy>
  <cp:revision>4041</cp:revision>
  <dcterms:created xsi:type="dcterms:W3CDTF">2023-06-24T13:27:34Z</dcterms:created>
  <dcterms:modified xsi:type="dcterms:W3CDTF">2023-06-24T13:27:34Z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2052-11.8.2.10337</vt:lpwstr>
  </property>
  <property fmtid="{D5CDD505-2E9C-101B-9397-08002B2CF9AE}" pid="3" name="ICV">
    <vt:lpwstr>15D508BC62094FBAAB00BDF9D0412B5F_13</vt:lpwstr>
  </property>
</Properties>
</file>